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63" r:id="rId5"/>
    <p:sldId id="267" r:id="rId6"/>
    <p:sldId id="268" r:id="rId7"/>
    <p:sldId id="269" r:id="rId8"/>
    <p:sldId id="259" r:id="rId9"/>
    <p:sldId id="260" r:id="rId10"/>
    <p:sldId id="265" r:id="rId11"/>
    <p:sldId id="270"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50" d="100"/>
          <a:sy n="50" d="100"/>
        </p:scale>
        <p:origin x="481"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79B0-128C-4B41-B6A0-EC571737A5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5DCF8A-25DD-75C5-AF21-7A03D9C067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D58840-6519-EF00-0C0B-BE446910640A}"/>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47B9F080-006B-49EB-29C2-2931F5661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39894-4D2E-AB26-E6E4-8C93C9CA1039}"/>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108097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8D8C2-0AE3-EEF4-CA23-9E716EA266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E01F67-8E9C-AB5A-E946-03B9934AFA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2EAD55-052D-4314-5965-3EA91FCAA795}"/>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CB472BD6-58F2-8C03-E875-61AC1F16E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B5922-344D-0060-7448-CE2E8F1E23B0}"/>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329003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018925-71D5-1596-05E3-63A79D9735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6993B8-7CAB-D50F-2636-F795C1E2F9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C77C0-D5D8-7221-88D1-5DF783DC4AE7}"/>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DC145B5D-B3CF-D274-6185-60DBDA30B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CFC5B-AA6A-4728-C558-2CF1D58604DE}"/>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410668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FB99-BF2C-57DF-8F9C-9BD844134F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BE24EB-11C8-F2BA-09D8-6D02F721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528A2-E277-7D22-8BEC-1DD3BC1B5772}"/>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743796A1-6401-339B-F183-9D3D6B263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FC313-145A-1138-7378-2433C14CFE1A}"/>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398276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1DEE-C6E9-1C38-1896-470FE577E7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B83BE4-088E-755F-BD20-507E09606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0A3684-521E-7638-0724-B888C7D947D2}"/>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6F7ACB7A-200E-8AAD-E10B-4CFB2A472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BC348-D2E0-3562-C80A-7C21C0EEC307}"/>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402555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6ABE-29D0-8A53-F67A-CF1AF86F88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FEEA4A-E987-DC0C-1621-E2BC4AF835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034040-F3CF-E567-3390-0E8F83C110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5FEDD6-FACE-5AC1-B377-4E58D917ACC1}"/>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6" name="Footer Placeholder 5">
            <a:extLst>
              <a:ext uri="{FF2B5EF4-FFF2-40B4-BE49-F238E27FC236}">
                <a16:creationId xmlns:a16="http://schemas.microsoft.com/office/drawing/2014/main" id="{58D2B021-FCE4-0981-1E5E-FC9B536A3C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AA37CE-B8C1-5C7C-D6D7-CD61AB3D4ACE}"/>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235103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BD645-156F-EC21-C0E2-962145876F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353B91-9478-93B9-4C24-655E55E33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CD26E2-26F0-DD7E-1177-9281549579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C2FBE5-C15A-2F1B-290E-FE532CA19B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90F5A9-1204-ADF4-0909-895BDD8362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C0C0C9-3819-DCD4-4F09-987C612BB83E}"/>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8" name="Footer Placeholder 7">
            <a:extLst>
              <a:ext uri="{FF2B5EF4-FFF2-40B4-BE49-F238E27FC236}">
                <a16:creationId xmlns:a16="http://schemas.microsoft.com/office/drawing/2014/main" id="{0C64EF43-B461-8B88-9057-BBEF4D1EB7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726D19-3E96-0CA7-A869-7A717778F51A}"/>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97014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9C17-DF6E-CBD5-0D70-9CE75454CB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4594D7-8668-4CCD-41DB-AC2985F539E6}"/>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4" name="Footer Placeholder 3">
            <a:extLst>
              <a:ext uri="{FF2B5EF4-FFF2-40B4-BE49-F238E27FC236}">
                <a16:creationId xmlns:a16="http://schemas.microsoft.com/office/drawing/2014/main" id="{D1694FAE-581B-0BC9-46AA-0A29F6EBC5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E98A8B-6C50-D9A8-CB25-87626885C705}"/>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152448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694898-7EC9-9F77-3CAC-0374693B2CBA}"/>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3" name="Footer Placeholder 2">
            <a:extLst>
              <a:ext uri="{FF2B5EF4-FFF2-40B4-BE49-F238E27FC236}">
                <a16:creationId xmlns:a16="http://schemas.microsoft.com/office/drawing/2014/main" id="{A608B861-BB7C-9D20-FE22-09181E448A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978BAE-2CCF-9114-641A-8D08C9E4E105}"/>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188722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2512-3EBA-A077-F0FC-239DE1737B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D44E95-B98F-6163-C154-E788D71F19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8794C2-76BB-C681-29B8-88780C947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45761-95F7-CDD9-C982-C6FB1EC1BDB8}"/>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6" name="Footer Placeholder 5">
            <a:extLst>
              <a:ext uri="{FF2B5EF4-FFF2-40B4-BE49-F238E27FC236}">
                <a16:creationId xmlns:a16="http://schemas.microsoft.com/office/drawing/2014/main" id="{7AD35E95-6FD1-64EC-8C75-59F5001FDB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E3398-9CE2-22AD-822E-B9F2CFB8AA28}"/>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210652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6A46-E9F6-92F2-ED81-F44E646DF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1D1B1C-2C23-FE50-A2EB-7474549A4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2CC2C7-DD88-64D7-921E-62D7A6B16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2EBB5E-844E-FA43-BEE2-E4BAE4764D24}"/>
              </a:ext>
            </a:extLst>
          </p:cNvPr>
          <p:cNvSpPr>
            <a:spLocks noGrp="1"/>
          </p:cNvSpPr>
          <p:nvPr>
            <p:ph type="dt" sz="half" idx="10"/>
          </p:nvPr>
        </p:nvSpPr>
        <p:spPr/>
        <p:txBody>
          <a:bodyPr/>
          <a:lstStyle/>
          <a:p>
            <a:fld id="{2E67D907-849B-4A51-B193-45E9B5CE3FF2}" type="datetimeFigureOut">
              <a:rPr lang="en-US" smtClean="0"/>
              <a:t>8/28/2023</a:t>
            </a:fld>
            <a:endParaRPr lang="en-US"/>
          </a:p>
        </p:txBody>
      </p:sp>
      <p:sp>
        <p:nvSpPr>
          <p:cNvPr id="6" name="Footer Placeholder 5">
            <a:extLst>
              <a:ext uri="{FF2B5EF4-FFF2-40B4-BE49-F238E27FC236}">
                <a16:creationId xmlns:a16="http://schemas.microsoft.com/office/drawing/2014/main" id="{0F58B1BD-E460-596B-82E6-0F173A099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375D11-8020-EA67-C15A-4875AFD8A776}"/>
              </a:ext>
            </a:extLst>
          </p:cNvPr>
          <p:cNvSpPr>
            <a:spLocks noGrp="1"/>
          </p:cNvSpPr>
          <p:nvPr>
            <p:ph type="sldNum" sz="quarter" idx="12"/>
          </p:nvPr>
        </p:nvSpPr>
        <p:spPr/>
        <p:txBody>
          <a:bodyPr/>
          <a:lstStyle/>
          <a:p>
            <a:fld id="{EC85CF46-50CC-4B7C-8BAD-55BA862D4FB0}" type="slidenum">
              <a:rPr lang="en-US" smtClean="0"/>
              <a:t>‹#›</a:t>
            </a:fld>
            <a:endParaRPr lang="en-US"/>
          </a:p>
        </p:txBody>
      </p:sp>
    </p:spTree>
    <p:extLst>
      <p:ext uri="{BB962C8B-B14F-4D97-AF65-F5344CB8AC3E}">
        <p14:creationId xmlns:p14="http://schemas.microsoft.com/office/powerpoint/2010/main" val="57207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D8457B-08D9-3F4D-4F1E-61F5F19C9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F52FDC-489F-46DA-35F8-3CB4F4A29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F900C-A3E1-ABCF-D899-6FF201F63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7D907-849B-4A51-B193-45E9B5CE3FF2}" type="datetimeFigureOut">
              <a:rPr lang="en-US" smtClean="0"/>
              <a:t>8/28/2023</a:t>
            </a:fld>
            <a:endParaRPr lang="en-US"/>
          </a:p>
        </p:txBody>
      </p:sp>
      <p:sp>
        <p:nvSpPr>
          <p:cNvPr id="5" name="Footer Placeholder 4">
            <a:extLst>
              <a:ext uri="{FF2B5EF4-FFF2-40B4-BE49-F238E27FC236}">
                <a16:creationId xmlns:a16="http://schemas.microsoft.com/office/drawing/2014/main" id="{7FA544D4-6BB9-39CA-C4BF-BC8CD1865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5CCC39-7CA3-0845-FEB4-782343915A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5CF46-50CC-4B7C-8BAD-55BA862D4FB0}" type="slidenum">
              <a:rPr lang="en-US" smtClean="0"/>
              <a:t>‹#›</a:t>
            </a:fld>
            <a:endParaRPr lang="en-US"/>
          </a:p>
        </p:txBody>
      </p:sp>
    </p:spTree>
    <p:extLst>
      <p:ext uri="{BB962C8B-B14F-4D97-AF65-F5344CB8AC3E}">
        <p14:creationId xmlns:p14="http://schemas.microsoft.com/office/powerpoint/2010/main" val="787865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3.jpeg"/><Relationship Id="rId7" Type="http://schemas.openxmlformats.org/officeDocument/2006/relationships/hyperlink" Target="https://creativecommons.org/licenses/by-nc/3.0/"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www.freepngimg.com/png/6866-bullet-shot-hole-png-image" TargetMode="External"/><Relationship Id="rId5" Type="http://schemas.openxmlformats.org/officeDocument/2006/relationships/image" Target="../media/image4.png"/><Relationship Id="rId4" Type="http://schemas.openxmlformats.org/officeDocument/2006/relationships/image" Target="../media/image1.jpeg"/><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raigs@dillonmarina.co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EECB-3D3C-EA5A-A0AA-577B16F566E1}"/>
              </a:ext>
            </a:extLst>
          </p:cNvPr>
          <p:cNvSpPr>
            <a:spLocks noGrp="1"/>
          </p:cNvSpPr>
          <p:nvPr>
            <p:ph type="ctrTitle"/>
          </p:nvPr>
        </p:nvSpPr>
        <p:spPr>
          <a:xfrm>
            <a:off x="-1032736" y="850221"/>
            <a:ext cx="12443686" cy="2247210"/>
          </a:xfrm>
        </p:spPr>
        <p:txBody>
          <a:bodyPr/>
          <a:lstStyle/>
          <a:p>
            <a:endParaRPr lang="en-US" dirty="0"/>
          </a:p>
        </p:txBody>
      </p:sp>
      <p:sp>
        <p:nvSpPr>
          <p:cNvPr id="3" name="Subtitle 2">
            <a:extLst>
              <a:ext uri="{FF2B5EF4-FFF2-40B4-BE49-F238E27FC236}">
                <a16:creationId xmlns:a16="http://schemas.microsoft.com/office/drawing/2014/main" id="{FCE5B907-9FC4-D728-C8B7-736EFBEC2A95}"/>
              </a:ext>
            </a:extLst>
          </p:cNvPr>
          <p:cNvSpPr>
            <a:spLocks noGrp="1"/>
          </p:cNvSpPr>
          <p:nvPr>
            <p:ph type="subTitle" idx="1"/>
          </p:nvPr>
        </p:nvSpPr>
        <p:spPr/>
        <p:txBody>
          <a:bodyPr/>
          <a:lstStyle/>
          <a:p>
            <a:endParaRPr lang="en-US"/>
          </a:p>
        </p:txBody>
      </p:sp>
      <p:pic>
        <p:nvPicPr>
          <p:cNvPr id="1026" name="Picture 2" descr="An interview with Thor Borresen about the “World's Highest Regatta”">
            <a:extLst>
              <a:ext uri="{FF2B5EF4-FFF2-40B4-BE49-F238E27FC236}">
                <a16:creationId xmlns:a16="http://schemas.microsoft.com/office/drawing/2014/main" id="{D800EFF1-ECBA-980F-4340-2B8FECA9E5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0599" y="-300613"/>
            <a:ext cx="14589294" cy="67960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3F3972-06EB-A57C-A7DC-AEC72D19113C}"/>
              </a:ext>
            </a:extLst>
          </p:cNvPr>
          <p:cNvSpPr txBox="1"/>
          <p:nvPr/>
        </p:nvSpPr>
        <p:spPr>
          <a:xfrm>
            <a:off x="1524000" y="65391"/>
            <a:ext cx="9143999" cy="1569660"/>
          </a:xfrm>
          <a:prstGeom prst="rect">
            <a:avLst/>
          </a:prstGeom>
          <a:noFill/>
        </p:spPr>
        <p:txBody>
          <a:bodyPr wrap="square" rtlCol="0">
            <a:spAutoFit/>
          </a:bodyPr>
          <a:lstStyle/>
          <a:p>
            <a:r>
              <a:rPr lang="en-US" sz="3200" i="1" dirty="0">
                <a:solidFill>
                  <a:schemeClr val="bg1"/>
                </a:solidFill>
                <a:latin typeface="Arial" panose="020B0604020202020204" pitchFamily="34" charset="0"/>
                <a:cs typeface="Arial" panose="020B0604020202020204" pitchFamily="34" charset="0"/>
              </a:rPr>
              <a:t>From the Peaceful Serenity of this World Renown Sailing Venue, We Interrupt this Zen Moment to Bring You…</a:t>
            </a:r>
          </a:p>
        </p:txBody>
      </p:sp>
      <p:pic>
        <p:nvPicPr>
          <p:cNvPr id="5" name="Picture 4" descr="Santana 20">
            <a:extLst>
              <a:ext uri="{FF2B5EF4-FFF2-40B4-BE49-F238E27FC236}">
                <a16:creationId xmlns:a16="http://schemas.microsoft.com/office/drawing/2014/main" id="{83837132-B746-4F7C-EE64-76AC578FDDD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522555" y="5899150"/>
            <a:ext cx="866140" cy="730250"/>
          </a:xfrm>
          <a:prstGeom prst="rect">
            <a:avLst/>
          </a:prstGeom>
          <a:noFill/>
          <a:ln>
            <a:noFill/>
          </a:ln>
        </p:spPr>
      </p:pic>
    </p:spTree>
    <p:extLst>
      <p:ext uri="{BB962C8B-B14F-4D97-AF65-F5344CB8AC3E}">
        <p14:creationId xmlns:p14="http://schemas.microsoft.com/office/powerpoint/2010/main" val="1542758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13A9-6A1C-B902-3953-C14B90A3AEB1}"/>
              </a:ext>
            </a:extLst>
          </p:cNvPr>
          <p:cNvSpPr>
            <a:spLocks noGrp="1"/>
          </p:cNvSpPr>
          <p:nvPr>
            <p:ph type="title"/>
          </p:nvPr>
        </p:nvSpPr>
        <p:spPr>
          <a:xfrm>
            <a:off x="838200" y="180341"/>
            <a:ext cx="10515600" cy="1081120"/>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Communication Strategy</a:t>
            </a:r>
          </a:p>
        </p:txBody>
      </p:sp>
      <p:sp>
        <p:nvSpPr>
          <p:cNvPr id="3" name="Content Placeholder 2">
            <a:extLst>
              <a:ext uri="{FF2B5EF4-FFF2-40B4-BE49-F238E27FC236}">
                <a16:creationId xmlns:a16="http://schemas.microsoft.com/office/drawing/2014/main" id="{BD30591D-3A95-C580-F8C6-5FE91EBA25C6}"/>
              </a:ext>
            </a:extLst>
          </p:cNvPr>
          <p:cNvSpPr>
            <a:spLocks noGrp="1"/>
          </p:cNvSpPr>
          <p:nvPr>
            <p:ph idx="1"/>
          </p:nvPr>
        </p:nvSpPr>
        <p:spPr>
          <a:xfrm>
            <a:off x="943276" y="2564816"/>
            <a:ext cx="10722429" cy="3901154"/>
          </a:xfrm>
        </p:spPr>
        <p:txBody>
          <a:bodyPr>
            <a:normAutofit fontScale="92500" lnSpcReduction="10000"/>
          </a:bodyPr>
          <a:lstStyle/>
          <a:p>
            <a:r>
              <a:rPr lang="en-US" sz="2600" dirty="0">
                <a:latin typeface="Arial" panose="020B0604020202020204" pitchFamily="34" charset="0"/>
                <a:cs typeface="Arial" panose="020B0604020202020204" pitchFamily="34" charset="0"/>
              </a:rPr>
              <a:t>Monthly Updates 12 months out</a:t>
            </a:r>
          </a:p>
          <a:p>
            <a:r>
              <a:rPr lang="en-US" sz="2600" dirty="0">
                <a:latin typeface="Arial" panose="020B0604020202020204" pitchFamily="34" charset="0"/>
                <a:cs typeface="Arial" panose="020B0604020202020204" pitchFamily="34" charset="0"/>
              </a:rPr>
              <a:t>Six Month and Three-Month Participant Surveys</a:t>
            </a:r>
          </a:p>
          <a:p>
            <a:r>
              <a:rPr lang="en-US" sz="2600" dirty="0">
                <a:latin typeface="Arial" panose="020B0604020202020204" pitchFamily="34" charset="0"/>
                <a:cs typeface="Arial" panose="020B0604020202020204" pitchFamily="34" charset="0"/>
              </a:rPr>
              <a:t>Personal Contact with each potential participant in remote locations</a:t>
            </a:r>
          </a:p>
          <a:p>
            <a:r>
              <a:rPr lang="en-US" sz="2600" dirty="0">
                <a:latin typeface="Arial" panose="020B0604020202020204" pitchFamily="34" charset="0"/>
                <a:cs typeface="Arial" panose="020B0604020202020204" pitchFamily="34" charset="0"/>
              </a:rPr>
              <a:t>Onsite “Tuning Visits” to Idaho, Montana, Texas to encourage 1</a:t>
            </a:r>
            <a:r>
              <a:rPr lang="en-US" sz="2600" baseline="30000" dirty="0">
                <a:latin typeface="Arial" panose="020B0604020202020204" pitchFamily="34" charset="0"/>
                <a:cs typeface="Arial" panose="020B0604020202020204" pitchFamily="34" charset="0"/>
              </a:rPr>
              <a:t>st</a:t>
            </a:r>
            <a:r>
              <a:rPr lang="en-US" sz="2600" dirty="0">
                <a:latin typeface="Arial" panose="020B0604020202020204" pitchFamily="34" charset="0"/>
                <a:cs typeface="Arial" panose="020B0604020202020204" pitchFamily="34" charset="0"/>
              </a:rPr>
              <a:t> Timers</a:t>
            </a:r>
          </a:p>
          <a:p>
            <a:r>
              <a:rPr lang="en-US" sz="2600" dirty="0">
                <a:latin typeface="Arial" panose="020B0604020202020204" pitchFamily="34" charset="0"/>
                <a:cs typeface="Arial" panose="020B0604020202020204" pitchFamily="34" charset="0"/>
              </a:rPr>
              <a:t>Concierge Services for Logistics and any unresolved needs</a:t>
            </a:r>
          </a:p>
          <a:p>
            <a:r>
              <a:rPr lang="en-US" sz="2600" dirty="0">
                <a:latin typeface="Arial" panose="020B0604020202020204" pitchFamily="34" charset="0"/>
                <a:cs typeface="Arial" panose="020B0604020202020204" pitchFamily="34" charset="0"/>
              </a:rPr>
              <a:t>Sending out “Home Court Hints” to Registrants</a:t>
            </a:r>
          </a:p>
          <a:p>
            <a:r>
              <a:rPr lang="en-US" sz="2600" dirty="0">
                <a:latin typeface="Arial" panose="020B0604020202020204" pitchFamily="34" charset="0"/>
                <a:cs typeface="Arial" panose="020B0604020202020204" pitchFamily="34" charset="0"/>
              </a:rPr>
              <a:t>Set 1/2 Day “Nationals Orientation &amp; Speed Hints” for First Timers</a:t>
            </a:r>
          </a:p>
          <a:p>
            <a:r>
              <a:rPr lang="en-US" sz="2600" dirty="0">
                <a:latin typeface="Arial" panose="020B0604020202020204" pitchFamily="34" charset="0"/>
                <a:cs typeface="Arial" panose="020B0604020202020204" pitchFamily="34" charset="0"/>
              </a:rPr>
              <a:t>Welcome Package sent out to all Participants One Month Out</a:t>
            </a:r>
          </a:p>
          <a:p>
            <a:r>
              <a:rPr lang="en-US" sz="2600" dirty="0">
                <a:latin typeface="Arial" panose="020B0604020202020204" pitchFamily="34" charset="0"/>
                <a:cs typeface="Arial" panose="020B0604020202020204" pitchFamily="34" charset="0"/>
              </a:rPr>
              <a:t>Concierge Welcome Team meeting each arrival with Swag Bag</a:t>
            </a:r>
          </a:p>
          <a:p>
            <a:endParaRPr lang="en-US" dirty="0"/>
          </a:p>
        </p:txBody>
      </p:sp>
      <p:pic>
        <p:nvPicPr>
          <p:cNvPr id="4" name="Picture 3" descr="Santana 20">
            <a:extLst>
              <a:ext uri="{FF2B5EF4-FFF2-40B4-BE49-F238E27FC236}">
                <a16:creationId xmlns:a16="http://schemas.microsoft.com/office/drawing/2014/main" id="{F53B4CEB-0320-9BFB-B7FD-E271B083F4E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54080" y="5946775"/>
            <a:ext cx="866140" cy="730250"/>
          </a:xfrm>
          <a:prstGeom prst="rect">
            <a:avLst/>
          </a:prstGeom>
          <a:noFill/>
          <a:ln>
            <a:noFill/>
          </a:ln>
        </p:spPr>
      </p:pic>
      <p:sp>
        <p:nvSpPr>
          <p:cNvPr id="5" name="TextBox 4">
            <a:extLst>
              <a:ext uri="{FF2B5EF4-FFF2-40B4-BE49-F238E27FC236}">
                <a16:creationId xmlns:a16="http://schemas.microsoft.com/office/drawing/2014/main" id="{649AF56A-F9D0-86E4-D423-A50056E552A6}"/>
              </a:ext>
            </a:extLst>
          </p:cNvPr>
          <p:cNvSpPr txBox="1"/>
          <p:nvPr/>
        </p:nvSpPr>
        <p:spPr>
          <a:xfrm>
            <a:off x="943276" y="1142279"/>
            <a:ext cx="10410524"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aim to draw as many boats as possible and we will not be sitting on our hands, but reaching out every way possible with a proactive communication program, especially touching those not in Fleet 19 or 28, but beyond</a:t>
            </a:r>
          </a:p>
        </p:txBody>
      </p:sp>
    </p:spTree>
    <p:extLst>
      <p:ext uri="{BB962C8B-B14F-4D97-AF65-F5344CB8AC3E}">
        <p14:creationId xmlns:p14="http://schemas.microsoft.com/office/powerpoint/2010/main" val="65319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antana 20">
            <a:extLst>
              <a:ext uri="{FF2B5EF4-FFF2-40B4-BE49-F238E27FC236}">
                <a16:creationId xmlns:a16="http://schemas.microsoft.com/office/drawing/2014/main" id="{5CE610C3-6C35-E433-C798-25C8A5D33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8276" y="5812646"/>
            <a:ext cx="1050388" cy="890546"/>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5">
            <a:extLst>
              <a:ext uri="{FF2B5EF4-FFF2-40B4-BE49-F238E27FC236}">
                <a16:creationId xmlns:a16="http://schemas.microsoft.com/office/drawing/2014/main" id="{4F874497-1C8B-084C-FC69-608DF3FE252C}"/>
              </a:ext>
            </a:extLst>
          </p:cNvPr>
          <p:cNvSpPr>
            <a:spLocks noGrp="1"/>
          </p:cNvSpPr>
          <p:nvPr>
            <p:ph idx="1"/>
          </p:nvPr>
        </p:nvSpPr>
        <p:spPr>
          <a:xfrm>
            <a:off x="838199" y="223934"/>
            <a:ext cx="10759751" cy="6479258"/>
          </a:xfrm>
        </p:spPr>
        <p:txBody>
          <a:bodyPr>
            <a:normAutofit fontScale="47500" lnSpcReduction="20000"/>
          </a:bodyPr>
          <a:lstStyle/>
          <a:p>
            <a:pPr marL="0" indent="0">
              <a:buNone/>
            </a:pPr>
            <a:r>
              <a:rPr lang="en-US" sz="3800" dirty="0">
                <a:solidFill>
                  <a:srgbClr val="C00000"/>
                </a:solidFill>
                <a:latin typeface="Arial" panose="020B0604020202020204" pitchFamily="34" charset="0"/>
                <a:cs typeface="Arial" panose="020B0604020202020204" pitchFamily="34" charset="0"/>
              </a:rPr>
              <a:t>Participant Survey – Distributed at Intervals</a:t>
            </a:r>
          </a:p>
          <a:p>
            <a:r>
              <a:rPr lang="en-US" sz="2000" dirty="0">
                <a:latin typeface="Arial" panose="020B0604020202020204" pitchFamily="34" charset="0"/>
                <a:cs typeface="Arial" panose="020B0604020202020204" pitchFamily="34" charset="0"/>
              </a:rPr>
              <a:t>First Out to All Members right after Save the Dates in August</a:t>
            </a:r>
          </a:p>
          <a:p>
            <a:r>
              <a:rPr lang="en-US" sz="2000" dirty="0">
                <a:latin typeface="Arial" panose="020B0604020202020204" pitchFamily="34" charset="0"/>
                <a:cs typeface="Arial" panose="020B0604020202020204" pitchFamily="34" charset="0"/>
              </a:rPr>
              <a:t>Follow-up Every Two Months, Other Questions Added Later to Known Participants</a:t>
            </a:r>
          </a:p>
          <a:p>
            <a:pPr marL="0" indent="0" algn="l">
              <a:buNone/>
            </a:pPr>
            <a:r>
              <a:rPr lang="en-US" sz="3000" b="1" i="0" u="none" strike="noStrike" baseline="0" dirty="0">
                <a:solidFill>
                  <a:srgbClr val="C10000"/>
                </a:solidFill>
                <a:latin typeface="CIDFont+F3"/>
              </a:rPr>
              <a:t>2024 Santana 20 Championships at Dillon - Participant Survey</a:t>
            </a:r>
          </a:p>
          <a:p>
            <a:pPr marL="0" indent="0" algn="l">
              <a:buNone/>
            </a:pPr>
            <a:r>
              <a:rPr lang="en-US" sz="2500" b="0" i="0" u="none" strike="noStrike" baseline="0" dirty="0">
                <a:solidFill>
                  <a:srgbClr val="000000"/>
                </a:solidFill>
                <a:latin typeface="CIDFont+F2"/>
              </a:rPr>
              <a:t>Greetings. We hope you are getting pumped to come to the </a:t>
            </a:r>
            <a:r>
              <a:rPr lang="en-US" sz="2500" b="0" i="0" u="none" strike="noStrike" baseline="0" dirty="0">
                <a:solidFill>
                  <a:srgbClr val="305497"/>
                </a:solidFill>
                <a:latin typeface="CIDFont+F3"/>
              </a:rPr>
              <a:t>Duel @ Dillon </a:t>
            </a:r>
            <a:r>
              <a:rPr lang="en-US" sz="2500" b="0" i="0" u="none" strike="noStrike" baseline="0" dirty="0">
                <a:solidFill>
                  <a:srgbClr val="000000"/>
                </a:solidFill>
                <a:latin typeface="CIDFont+F2"/>
              </a:rPr>
              <a:t>in August 22-26, 2024. To help us help you, please respond to a few quick questions below so we can begin to determine numbers and offer our assistance to make your participation a great experience for you, your crew, family and friends. If there is anything you need, just let us know and we are here to help in any way we can to facilitate your participation and join in the fun.</a:t>
            </a:r>
          </a:p>
          <a:p>
            <a:pPr marL="0" indent="0" algn="l">
              <a:buNone/>
            </a:pPr>
            <a:r>
              <a:rPr lang="en-US" sz="2300" b="0" i="0" u="none" strike="noStrike" baseline="0" dirty="0">
                <a:solidFill>
                  <a:srgbClr val="00B150"/>
                </a:solidFill>
                <a:latin typeface="CIDFont+F1"/>
              </a:rPr>
              <a:t>Yes </a:t>
            </a:r>
            <a:r>
              <a:rPr lang="en-US" sz="2300" b="0" i="0" u="none" strike="noStrike" baseline="0" dirty="0">
                <a:solidFill>
                  <a:srgbClr val="FF0000"/>
                </a:solidFill>
                <a:latin typeface="CIDFont+F1"/>
              </a:rPr>
              <a:t>No </a:t>
            </a:r>
            <a:r>
              <a:rPr lang="en-US" sz="2300" b="0" i="0" u="none" strike="noStrike" baseline="0" dirty="0">
                <a:solidFill>
                  <a:srgbClr val="000000"/>
                </a:solidFill>
                <a:latin typeface="CIDFont+F2"/>
              </a:rPr>
              <a:t>(Please answer Yes or No as indicated. If you need more space, add lines or insert at bottom of page.)</a:t>
            </a:r>
          </a:p>
          <a:p>
            <a:pPr marL="0" indent="0" algn="l">
              <a:buNone/>
            </a:pPr>
            <a:r>
              <a:rPr lang="en-US" sz="2300" b="0" i="0" u="none" strike="noStrike" baseline="0" dirty="0">
                <a:solidFill>
                  <a:srgbClr val="00B150"/>
                </a:solidFill>
                <a:latin typeface="CIDFont+F1"/>
              </a:rPr>
              <a:t>X         </a:t>
            </a:r>
            <a:r>
              <a:rPr lang="en-US" sz="2300" b="0" i="0" u="none" strike="noStrike" baseline="0" dirty="0">
                <a:solidFill>
                  <a:srgbClr val="000000"/>
                </a:solidFill>
                <a:latin typeface="CIDFont+F2"/>
              </a:rPr>
              <a:t>Are you planning on coming to the 2024 Class Championship in Dillon, CO?    Boat Name and # here please: #</a:t>
            </a:r>
          </a:p>
          <a:p>
            <a:pPr marL="0" indent="0" algn="l">
              <a:buNone/>
            </a:pPr>
            <a:r>
              <a:rPr lang="en-US" sz="2300" b="0" i="0" u="none" strike="noStrike" baseline="0" dirty="0">
                <a:solidFill>
                  <a:srgbClr val="000000"/>
                </a:solidFill>
                <a:latin typeface="CIDFont+F2"/>
              </a:rPr>
              <a:t>           If still undecided, what can we tell you that can facilitate your final decision?</a:t>
            </a:r>
          </a:p>
          <a:p>
            <a:pPr marL="0" indent="0" algn="l">
              <a:buNone/>
            </a:pPr>
            <a:r>
              <a:rPr lang="en-US" sz="2300" b="0" i="0" u="none" strike="noStrike" baseline="0" dirty="0">
                <a:solidFill>
                  <a:srgbClr val="000000"/>
                </a:solidFill>
                <a:latin typeface="CIDFont+F2"/>
              </a:rPr>
              <a:t>          What is most important to you about attending a major regatta that may affect your participation?</a:t>
            </a:r>
          </a:p>
          <a:p>
            <a:pPr marL="0" indent="0" algn="l">
              <a:buNone/>
            </a:pPr>
            <a:r>
              <a:rPr lang="en-US" sz="2300" b="0" i="0" u="none" strike="noStrike" baseline="0" dirty="0">
                <a:solidFill>
                  <a:srgbClr val="C10000"/>
                </a:solidFill>
                <a:latin typeface="CIDFont+F1"/>
              </a:rPr>
              <a:t>     X   </a:t>
            </a:r>
            <a:r>
              <a:rPr lang="en-US" sz="2300" b="0" i="0" u="none" strike="noStrike" baseline="0" dirty="0">
                <a:latin typeface="CIDFont+F1"/>
              </a:rPr>
              <a:t> I</a:t>
            </a:r>
            <a:r>
              <a:rPr lang="en-US" sz="2300" b="0" i="0" u="none" strike="noStrike" baseline="0" dirty="0">
                <a:latin typeface="CIDFont+F2"/>
              </a:rPr>
              <a:t>f </a:t>
            </a:r>
            <a:r>
              <a:rPr lang="en-US" sz="2300" b="0" i="0" u="none" strike="noStrike" baseline="0" dirty="0">
                <a:solidFill>
                  <a:srgbClr val="000000"/>
                </a:solidFill>
                <a:latin typeface="CIDFont+F2"/>
              </a:rPr>
              <a:t>you are not planning to attend, might you make your boat available for Charter?</a:t>
            </a:r>
          </a:p>
          <a:p>
            <a:pPr marL="0" indent="0" algn="l">
              <a:buNone/>
            </a:pPr>
            <a:r>
              <a:rPr lang="en-US" sz="2300" b="0" i="0" u="none" strike="noStrike" baseline="0" dirty="0">
                <a:solidFill>
                  <a:srgbClr val="000000"/>
                </a:solidFill>
                <a:latin typeface="CIDFont+F2"/>
              </a:rPr>
              <a:t>           If yes, let us know any information to provide to potential Charterers (we will have a handful)</a:t>
            </a:r>
          </a:p>
          <a:p>
            <a:pPr marL="0" indent="0" algn="l">
              <a:buNone/>
            </a:pPr>
            <a:r>
              <a:rPr lang="en-US" sz="2300" b="0" i="0" u="none" strike="noStrike" baseline="0" dirty="0">
                <a:solidFill>
                  <a:srgbClr val="C10000"/>
                </a:solidFill>
                <a:latin typeface="CIDFont+F1"/>
              </a:rPr>
              <a:t>      X  </a:t>
            </a:r>
            <a:r>
              <a:rPr lang="en-US" sz="2300" b="0" i="0" u="none" strike="noStrike" baseline="0" dirty="0">
                <a:solidFill>
                  <a:srgbClr val="000000"/>
                </a:solidFill>
                <a:latin typeface="CIDFont+F2"/>
              </a:rPr>
              <a:t>Will you be camping (Yes) or staying in a cabin/house/hotel or other (No) </a:t>
            </a:r>
          </a:p>
          <a:p>
            <a:pPr marL="0" indent="0" algn="l">
              <a:buNone/>
            </a:pPr>
            <a:r>
              <a:rPr lang="en-US" sz="2300" b="0" i="0" u="none" strike="noStrike" baseline="0" dirty="0">
                <a:solidFill>
                  <a:srgbClr val="000000"/>
                </a:solidFill>
                <a:latin typeface="CIDFont+F2"/>
              </a:rPr>
              <a:t>           If you are camping, have you made a reservation? If No, please tell us if you need local information.</a:t>
            </a:r>
          </a:p>
          <a:p>
            <a:pPr marL="0" indent="0" algn="l">
              <a:buNone/>
            </a:pPr>
            <a:r>
              <a:rPr lang="en-US" sz="2300" b="0" i="0" u="none" strike="noStrike" baseline="0" dirty="0">
                <a:solidFill>
                  <a:srgbClr val="C10000"/>
                </a:solidFill>
                <a:latin typeface="CIDFont+F1"/>
              </a:rPr>
              <a:t>      X  </a:t>
            </a:r>
            <a:r>
              <a:rPr lang="en-US" sz="2300" b="0" i="0" u="none" strike="noStrike" baseline="0" dirty="0">
                <a:solidFill>
                  <a:srgbClr val="000000"/>
                </a:solidFill>
                <a:latin typeface="CIDFont+F2"/>
              </a:rPr>
              <a:t>If your team consists of more than the three who are on the boat, please insert # of added folks in (Yes)</a:t>
            </a:r>
          </a:p>
          <a:p>
            <a:pPr marL="0" indent="0" algn="l">
              <a:buNone/>
            </a:pPr>
            <a:r>
              <a:rPr lang="en-US" sz="2300" b="0" i="0" u="none" strike="noStrike" baseline="0" dirty="0">
                <a:solidFill>
                  <a:srgbClr val="00B150"/>
                </a:solidFill>
                <a:latin typeface="CIDFont+F1"/>
              </a:rPr>
              <a:t>4        </a:t>
            </a:r>
            <a:r>
              <a:rPr lang="en-US" sz="2300" b="0" i="0" u="none" strike="noStrike" baseline="0" dirty="0">
                <a:solidFill>
                  <a:srgbClr val="000000"/>
                </a:solidFill>
                <a:latin typeface="CIDFont+F2"/>
              </a:rPr>
              <a:t>Will your team be joining us for Dinner on Friday, Sunday and Monday? Note: Saturday Dinner on Dillon Open.   If yes, insert # of folks in (Yes)</a:t>
            </a:r>
          </a:p>
          <a:p>
            <a:pPr marL="0" indent="0" algn="l">
              <a:buNone/>
            </a:pPr>
            <a:r>
              <a:rPr lang="en-US" sz="2300" b="0" i="0" u="none" strike="noStrike" baseline="0" dirty="0">
                <a:solidFill>
                  <a:srgbClr val="00B150"/>
                </a:solidFill>
                <a:latin typeface="CIDFont+F1"/>
              </a:rPr>
              <a:t>X        </a:t>
            </a:r>
            <a:r>
              <a:rPr lang="en-US" sz="2300" b="0" i="0" u="none" strike="noStrike" baseline="0" dirty="0">
                <a:solidFill>
                  <a:srgbClr val="000000"/>
                </a:solidFill>
                <a:latin typeface="CIDFont+F2"/>
              </a:rPr>
              <a:t>If any team member has any food allergies, please note here: </a:t>
            </a:r>
            <a:r>
              <a:rPr lang="en-US" sz="2300" b="0" i="0" u="none" strike="noStrike" baseline="0" dirty="0">
                <a:solidFill>
                  <a:srgbClr val="C10000"/>
                </a:solidFill>
                <a:latin typeface="CIDFont+F3"/>
              </a:rPr>
              <a:t>Bad Regatta Food</a:t>
            </a:r>
          </a:p>
          <a:p>
            <a:pPr marL="0" indent="0" algn="l">
              <a:buNone/>
            </a:pPr>
            <a:r>
              <a:rPr lang="en-US" sz="2300" b="0" i="0" u="none" strike="noStrike" baseline="0" dirty="0">
                <a:solidFill>
                  <a:srgbClr val="000000"/>
                </a:solidFill>
                <a:latin typeface="CIDFont+F2"/>
              </a:rPr>
              <a:t>          For Non-Sailing Team Members, what types of things may interest them?  (Spectator Boats, Boat Rentals, Rafting, Hiking, Fly-Fishing, Off-Road Treks, Horseback Riding, Outlet Shopping?)</a:t>
            </a:r>
          </a:p>
          <a:p>
            <a:pPr marL="0" indent="0" algn="l">
              <a:buNone/>
            </a:pPr>
            <a:r>
              <a:rPr lang="en-US" sz="2300" b="0" i="0" u="none" strike="noStrike" baseline="0" dirty="0">
                <a:solidFill>
                  <a:srgbClr val="00B150"/>
                </a:solidFill>
                <a:latin typeface="CIDFont+F1"/>
              </a:rPr>
              <a:t>X       </a:t>
            </a:r>
            <a:r>
              <a:rPr lang="en-US" sz="2300" b="0" i="0" u="none" strike="noStrike" baseline="0" dirty="0">
                <a:solidFill>
                  <a:srgbClr val="000000"/>
                </a:solidFill>
                <a:latin typeface="CIDFont+F2"/>
              </a:rPr>
              <a:t>Do you have a valid Certificate for your boat? If no, please answer below</a:t>
            </a:r>
          </a:p>
          <a:p>
            <a:pPr marL="0" indent="0" algn="l">
              <a:buNone/>
            </a:pPr>
            <a:r>
              <a:rPr lang="en-US" sz="2300" b="0" i="0" u="none" strike="noStrike" baseline="0" dirty="0">
                <a:solidFill>
                  <a:srgbClr val="C10000"/>
                </a:solidFill>
                <a:latin typeface="CIDFont+F1"/>
              </a:rPr>
              <a:t>      X </a:t>
            </a:r>
            <a:r>
              <a:rPr lang="en-US" sz="2300" b="0" i="0" u="none" strike="noStrike" baseline="0" dirty="0">
                <a:solidFill>
                  <a:srgbClr val="000000"/>
                </a:solidFill>
                <a:latin typeface="CIDFont+F2"/>
              </a:rPr>
              <a:t>Will you be measured on Site or made other arrangements w/ your local Fleet Measurer?</a:t>
            </a:r>
          </a:p>
          <a:p>
            <a:pPr marL="0" indent="0" algn="l">
              <a:buNone/>
            </a:pPr>
            <a:r>
              <a:rPr lang="en-US" sz="2300" b="0" i="0" u="none" strike="noStrike" baseline="0" dirty="0">
                <a:solidFill>
                  <a:srgbClr val="00B150"/>
                </a:solidFill>
                <a:latin typeface="CIDFont+F1"/>
              </a:rPr>
              <a:t>X      </a:t>
            </a:r>
            <a:r>
              <a:rPr lang="en-US" sz="2300" b="0" i="0" u="none" strike="noStrike" baseline="0" dirty="0">
                <a:solidFill>
                  <a:srgbClr val="C10000"/>
                </a:solidFill>
                <a:latin typeface="CIDFont+F2"/>
              </a:rPr>
              <a:t>(Later) </a:t>
            </a:r>
            <a:r>
              <a:rPr lang="en-US" sz="2300" b="0" i="0" u="none" strike="noStrike" baseline="0" dirty="0">
                <a:solidFill>
                  <a:srgbClr val="000000"/>
                </a:solidFill>
                <a:latin typeface="CIDFont+F2"/>
              </a:rPr>
              <a:t>Have you reviewed the Checklist of Required Items on your boat?</a:t>
            </a:r>
          </a:p>
          <a:p>
            <a:pPr marL="0" indent="0" algn="l">
              <a:buNone/>
            </a:pPr>
            <a:r>
              <a:rPr lang="en-US" sz="2300" b="0" i="0" u="none" strike="noStrike" baseline="0" dirty="0">
                <a:solidFill>
                  <a:srgbClr val="00B150"/>
                </a:solidFill>
                <a:latin typeface="CIDFont+F1"/>
              </a:rPr>
              <a:t>X      </a:t>
            </a:r>
            <a:r>
              <a:rPr lang="en-US" sz="2300" b="0" i="0" u="none" strike="noStrike" baseline="0" dirty="0">
                <a:solidFill>
                  <a:srgbClr val="C10000"/>
                </a:solidFill>
                <a:latin typeface="CIDFont+F2"/>
              </a:rPr>
              <a:t>(Later) </a:t>
            </a:r>
            <a:r>
              <a:rPr lang="en-US" sz="2300" b="0" i="0" u="none" strike="noStrike" baseline="0" dirty="0">
                <a:solidFill>
                  <a:srgbClr val="000000"/>
                </a:solidFill>
                <a:latin typeface="CIDFont+F2"/>
              </a:rPr>
              <a:t>Have you reviewed our Code of Conduct for the Regatta?</a:t>
            </a:r>
          </a:p>
          <a:p>
            <a:pPr marL="0" indent="0" algn="l">
              <a:buNone/>
            </a:pPr>
            <a:r>
              <a:rPr lang="en-US" sz="2300" b="0" i="0" u="none" strike="noStrike" baseline="0" dirty="0">
                <a:solidFill>
                  <a:srgbClr val="000000"/>
                </a:solidFill>
                <a:latin typeface="CIDFont+F2"/>
              </a:rPr>
              <a:t>         Is there is anything we can help you with, to assist with your planning, please let us know below:</a:t>
            </a:r>
          </a:p>
          <a:p>
            <a:pPr marL="0" indent="0" algn="l">
              <a:buNone/>
            </a:pPr>
            <a:r>
              <a:rPr lang="en-US" sz="2300" dirty="0">
                <a:solidFill>
                  <a:srgbClr val="000000"/>
                </a:solidFill>
                <a:latin typeface="CIDFont+F2"/>
              </a:rPr>
              <a:t>        </a:t>
            </a:r>
            <a:r>
              <a:rPr lang="en-US" sz="2300" b="0" i="0" u="none" strike="noStrike" baseline="0" dirty="0">
                <a:solidFill>
                  <a:srgbClr val="C10000"/>
                </a:solidFill>
                <a:latin typeface="CIDFont+F2"/>
              </a:rPr>
              <a:t>(Later) </a:t>
            </a:r>
            <a:r>
              <a:rPr lang="en-US" sz="2300" b="0" i="0" u="none" strike="noStrike" baseline="0" dirty="0">
                <a:solidFill>
                  <a:srgbClr val="000000"/>
                </a:solidFill>
                <a:latin typeface="CIDFont+F2"/>
              </a:rPr>
              <a:t>Approximate time you expect to arrive at Dillon Marina - day &amp; time</a:t>
            </a:r>
          </a:p>
          <a:p>
            <a:pPr marL="0" indent="0" algn="l">
              <a:buNone/>
            </a:pPr>
            <a:r>
              <a:rPr lang="en-US" sz="2300" dirty="0">
                <a:solidFill>
                  <a:srgbClr val="000000"/>
                </a:solidFill>
                <a:latin typeface="CIDFont+F2"/>
              </a:rPr>
              <a:t>        </a:t>
            </a:r>
            <a:r>
              <a:rPr lang="en-US" sz="2300" b="0" i="0" u="none" strike="noStrike" baseline="0" dirty="0">
                <a:solidFill>
                  <a:srgbClr val="000000"/>
                </a:solidFill>
                <a:latin typeface="CIDFont+F2"/>
              </a:rPr>
              <a:t>Best name, email and contact # for your team:    Name: Email: Phone:   Skipper: Crew: Crew:</a:t>
            </a:r>
            <a:endParaRPr lang="en-US" sz="23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CB174DF-8179-7AD0-B367-09FBB659E5B1}"/>
              </a:ext>
            </a:extLst>
          </p:cNvPr>
          <p:cNvSpPr txBox="1"/>
          <p:nvPr/>
        </p:nvSpPr>
        <p:spPr>
          <a:xfrm rot="18873652">
            <a:off x="2855879" y="3460836"/>
            <a:ext cx="5479779" cy="584775"/>
          </a:xfrm>
          <a:prstGeom prst="rect">
            <a:avLst/>
          </a:prstGeom>
          <a:noFill/>
        </p:spPr>
        <p:txBody>
          <a:bodyPr wrap="square" rtlCol="0">
            <a:spAutoFit/>
          </a:bodyPr>
          <a:lstStyle/>
          <a:p>
            <a:r>
              <a:rPr lang="en-US" sz="3200" dirty="0">
                <a:solidFill>
                  <a:srgbClr val="C00000"/>
                </a:solidFill>
                <a:latin typeface="Arial" panose="020B0604020202020204" pitchFamily="34" charset="0"/>
                <a:cs typeface="Arial" panose="020B0604020202020204" pitchFamily="34" charset="0"/>
              </a:rPr>
              <a:t>Reduced Sample Only</a:t>
            </a:r>
          </a:p>
        </p:txBody>
      </p:sp>
    </p:spTree>
    <p:extLst>
      <p:ext uri="{BB962C8B-B14F-4D97-AF65-F5344CB8AC3E}">
        <p14:creationId xmlns:p14="http://schemas.microsoft.com/office/powerpoint/2010/main" val="276719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EA8A5-BB55-A5AF-142E-416EBF375D34}"/>
              </a:ext>
            </a:extLst>
          </p:cNvPr>
          <p:cNvSpPr>
            <a:spLocks noGrp="1"/>
          </p:cNvSpPr>
          <p:nvPr>
            <p:ph type="title"/>
          </p:nvPr>
        </p:nvSpPr>
        <p:spPr/>
        <p:txBody>
          <a:bodyPr/>
          <a:lstStyle/>
          <a:p>
            <a:endParaRPr lang="en-US"/>
          </a:p>
        </p:txBody>
      </p:sp>
      <p:pic>
        <p:nvPicPr>
          <p:cNvPr id="10" name="Content Placeholder 9" descr="A sailboat on the water&#10;&#10;Description automatically generated">
            <a:extLst>
              <a:ext uri="{FF2B5EF4-FFF2-40B4-BE49-F238E27FC236}">
                <a16:creationId xmlns:a16="http://schemas.microsoft.com/office/drawing/2014/main" id="{E5C2E661-DC97-AB2C-1D2D-85E7654E520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53025" y="2786856"/>
            <a:ext cx="1885950" cy="2428875"/>
          </a:xfrm>
        </p:spPr>
      </p:pic>
      <p:pic>
        <p:nvPicPr>
          <p:cNvPr id="4" name="Picture 2" descr="An interview with Thor Borresen about the “World's Highest Regatta”">
            <a:extLst>
              <a:ext uri="{FF2B5EF4-FFF2-40B4-BE49-F238E27FC236}">
                <a16:creationId xmlns:a16="http://schemas.microsoft.com/office/drawing/2014/main" id="{4D7BBD3B-FADB-6293-3AD2-538791EA1E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14" y="-6367"/>
            <a:ext cx="12111134" cy="65674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E2BBDAE-056C-50DB-92CB-19977C62C40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423329" y="1590045"/>
            <a:ext cx="6722801" cy="3955450"/>
          </a:xfrm>
          <a:prstGeom prst="rect">
            <a:avLst/>
          </a:prstGeom>
          <a:solidFill>
            <a:schemeClr val="accent1">
              <a:lumMod val="60000"/>
              <a:lumOff val="40000"/>
            </a:schemeClr>
          </a:solidFill>
        </p:spPr>
      </p:pic>
      <p:sp>
        <p:nvSpPr>
          <p:cNvPr id="6" name="TextBox 3">
            <a:extLst>
              <a:ext uri="{FF2B5EF4-FFF2-40B4-BE49-F238E27FC236}">
                <a16:creationId xmlns:a16="http://schemas.microsoft.com/office/drawing/2014/main" id="{EB84F40E-4EF0-2005-B001-5B694DBA32AB}"/>
              </a:ext>
            </a:extLst>
          </p:cNvPr>
          <p:cNvSpPr txBox="1"/>
          <p:nvPr/>
        </p:nvSpPr>
        <p:spPr>
          <a:xfrm>
            <a:off x="2187934" y="3251267"/>
            <a:ext cx="2785422" cy="3740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dirty="0">
                <a:hlinkClick r:id="rId6" tooltip="https://www.freepngimg.com/png/6866-bullet-shot-hole-png-image"/>
              </a:rPr>
              <a:t>This Photo</a:t>
            </a:r>
            <a:r>
              <a:rPr lang="en-US" sz="900" dirty="0"/>
              <a:t> by Unknown Author is licensed under </a:t>
            </a:r>
            <a:r>
              <a:rPr lang="en-US" sz="900" dirty="0">
                <a:hlinkClick r:id="rId7" tooltip="https://creativecommons.org/licenses/by-nc/3.0/"/>
              </a:rPr>
              <a:t>CC BY-NC</a:t>
            </a:r>
            <a:endParaRPr lang="en-US" sz="900" dirty="0"/>
          </a:p>
        </p:txBody>
      </p:sp>
      <p:pic>
        <p:nvPicPr>
          <p:cNvPr id="12" name="Picture 11" descr="A sailboat on the water&#10;&#10;Description automatically generated">
            <a:extLst>
              <a:ext uri="{FF2B5EF4-FFF2-40B4-BE49-F238E27FC236}">
                <a16:creationId xmlns:a16="http://schemas.microsoft.com/office/drawing/2014/main" id="{AB08E08E-EC63-A14B-A4F8-B6F84553A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1134" y="2880759"/>
            <a:ext cx="1066888" cy="1374022"/>
          </a:xfrm>
          <a:prstGeom prst="rect">
            <a:avLst/>
          </a:prstGeom>
        </p:spPr>
      </p:pic>
      <p:pic>
        <p:nvPicPr>
          <p:cNvPr id="14" name="Picture 13" descr="A sailboat on the water&#10;&#10;Description automatically generated">
            <a:extLst>
              <a:ext uri="{FF2B5EF4-FFF2-40B4-BE49-F238E27FC236}">
                <a16:creationId xmlns:a16="http://schemas.microsoft.com/office/drawing/2014/main" id="{B08EBE85-C311-4DB3-7656-69FA9E984C4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88022" y="2880759"/>
            <a:ext cx="941353" cy="1387515"/>
          </a:xfrm>
          <a:prstGeom prst="rect">
            <a:avLst/>
          </a:prstGeom>
        </p:spPr>
      </p:pic>
      <p:sp>
        <p:nvSpPr>
          <p:cNvPr id="16" name="TextBox 15">
            <a:extLst>
              <a:ext uri="{FF2B5EF4-FFF2-40B4-BE49-F238E27FC236}">
                <a16:creationId xmlns:a16="http://schemas.microsoft.com/office/drawing/2014/main" id="{FF9648AE-EFF3-DCE1-B5D7-C8B44D1CE2B9}"/>
              </a:ext>
            </a:extLst>
          </p:cNvPr>
          <p:cNvSpPr txBox="1"/>
          <p:nvPr/>
        </p:nvSpPr>
        <p:spPr>
          <a:xfrm>
            <a:off x="21137" y="17025"/>
            <a:ext cx="11765733" cy="646331"/>
          </a:xfrm>
          <a:prstGeom prst="rect">
            <a:avLst/>
          </a:prstGeom>
          <a:noFill/>
        </p:spPr>
        <p:txBody>
          <a:bodyPr wrap="square">
            <a:spAutoFit/>
          </a:bodyPr>
          <a:lstStyle/>
          <a:p>
            <a:r>
              <a:rPr lang="en-US" sz="3600" b="1" i="1" dirty="0">
                <a:solidFill>
                  <a:srgbClr val="FF0000"/>
                </a:solidFill>
                <a:latin typeface="Arial" panose="020B0604020202020204" pitchFamily="34" charset="0"/>
                <a:cs typeface="Arial" panose="020B0604020202020204" pitchFamily="34" charset="0"/>
              </a:rPr>
              <a:t>All Comers…Load Up and Bring Your Best Shot to….</a:t>
            </a:r>
          </a:p>
        </p:txBody>
      </p:sp>
      <p:sp>
        <p:nvSpPr>
          <p:cNvPr id="18" name="TextBox 17">
            <a:extLst>
              <a:ext uri="{FF2B5EF4-FFF2-40B4-BE49-F238E27FC236}">
                <a16:creationId xmlns:a16="http://schemas.microsoft.com/office/drawing/2014/main" id="{C573FF98-12D1-888D-F0B8-FD6AC03E31CD}"/>
              </a:ext>
            </a:extLst>
          </p:cNvPr>
          <p:cNvSpPr txBox="1"/>
          <p:nvPr/>
        </p:nvSpPr>
        <p:spPr>
          <a:xfrm>
            <a:off x="2245540" y="4718206"/>
            <a:ext cx="6900590" cy="923330"/>
          </a:xfrm>
          <a:prstGeom prst="rect">
            <a:avLst/>
          </a:prstGeom>
          <a:noFill/>
        </p:spPr>
        <p:txBody>
          <a:bodyPr wrap="square">
            <a:spAutoFit/>
          </a:bodyPr>
          <a:lstStyle/>
          <a:p>
            <a:r>
              <a:rPr lang="en-US" sz="5400" b="1" i="1" dirty="0">
                <a:solidFill>
                  <a:srgbClr val="C00000"/>
                </a:solidFill>
                <a:latin typeface="Stencil" panose="040409050D0802020404" pitchFamily="82" charset="0"/>
              </a:rPr>
              <a:t>The Duel @ Dillon</a:t>
            </a:r>
          </a:p>
        </p:txBody>
      </p:sp>
      <p:pic>
        <p:nvPicPr>
          <p:cNvPr id="7" name="Picture 6" descr="Santana 20">
            <a:extLst>
              <a:ext uri="{FF2B5EF4-FFF2-40B4-BE49-F238E27FC236}">
                <a16:creationId xmlns:a16="http://schemas.microsoft.com/office/drawing/2014/main" id="{75A3C857-CC56-842B-2514-63035E3FB9F0}"/>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0920730" y="5726166"/>
            <a:ext cx="866140" cy="730250"/>
          </a:xfrm>
          <a:prstGeom prst="rect">
            <a:avLst/>
          </a:prstGeom>
          <a:noFill/>
          <a:ln>
            <a:noFill/>
          </a:ln>
        </p:spPr>
      </p:pic>
    </p:spTree>
    <p:extLst>
      <p:ext uri="{BB962C8B-B14F-4D97-AF65-F5344CB8AC3E}">
        <p14:creationId xmlns:p14="http://schemas.microsoft.com/office/powerpoint/2010/main" val="294329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additive="base">
                                        <p:cTn id="7" dur="20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2000"/>
                                  </p:stCondLst>
                                  <p:childTnLst>
                                    <p:set>
                                      <p:cBhvr>
                                        <p:cTn id="12" dur="1" fill="hold">
                                          <p:stCondLst>
                                            <p:cond delay="0"/>
                                          </p:stCondLst>
                                        </p:cTn>
                                        <p:tgtEl>
                                          <p:spTgt spid="18">
                                            <p:txEl>
                                              <p:pRg st="0" end="0"/>
                                            </p:txEl>
                                          </p:spTgt>
                                        </p:tgtEl>
                                        <p:attrNameLst>
                                          <p:attrName>style.visibility</p:attrName>
                                        </p:attrNameLst>
                                      </p:cBhvr>
                                      <p:to>
                                        <p:strVal val="visible"/>
                                      </p:to>
                                    </p:set>
                                    <p:anim calcmode="lin" valueType="num">
                                      <p:cBhvr>
                                        <p:cTn id="13" dur="10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8">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8">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18">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B6C84-5594-7297-0E82-00A75AFF4B26}"/>
              </a:ext>
            </a:extLst>
          </p:cNvPr>
          <p:cNvSpPr>
            <a:spLocks noGrp="1"/>
          </p:cNvSpPr>
          <p:nvPr>
            <p:ph type="title"/>
          </p:nvPr>
        </p:nvSpPr>
        <p:spPr>
          <a:xfrm>
            <a:off x="838200" y="365125"/>
            <a:ext cx="10515600" cy="1006475"/>
          </a:xfrm>
        </p:spPr>
        <p:txBody>
          <a:bodyPr>
            <a:normAutofit/>
          </a:bodyPr>
          <a:lstStyle/>
          <a:p>
            <a:r>
              <a:rPr lang="en-US" sz="3600" b="1" i="1" dirty="0">
                <a:solidFill>
                  <a:srgbClr val="C00000"/>
                </a:solidFill>
                <a:latin typeface="Arial" panose="020B0604020202020204" pitchFamily="34" charset="0"/>
                <a:cs typeface="Arial" panose="020B0604020202020204" pitchFamily="34" charset="0"/>
              </a:rPr>
              <a:t>Why Dillon? If You Must Ask, then…</a:t>
            </a:r>
          </a:p>
        </p:txBody>
      </p:sp>
      <p:sp>
        <p:nvSpPr>
          <p:cNvPr id="3" name="Content Placeholder 2">
            <a:extLst>
              <a:ext uri="{FF2B5EF4-FFF2-40B4-BE49-F238E27FC236}">
                <a16:creationId xmlns:a16="http://schemas.microsoft.com/office/drawing/2014/main" id="{D71C8CEF-E81D-0BB9-ACCD-1F771B00CF39}"/>
              </a:ext>
            </a:extLst>
          </p:cNvPr>
          <p:cNvSpPr>
            <a:spLocks noGrp="1"/>
          </p:cNvSpPr>
          <p:nvPr>
            <p:ph idx="1"/>
          </p:nvPr>
        </p:nvSpPr>
        <p:spPr>
          <a:xfrm>
            <a:off x="838199" y="1278295"/>
            <a:ext cx="10787743" cy="5122506"/>
          </a:xfrm>
        </p:spPr>
        <p:txBody>
          <a:bodyPr>
            <a:noAutofit/>
          </a:bodyPr>
          <a:lstStyle/>
          <a:p>
            <a:r>
              <a:rPr lang="en-US" sz="2400" dirty="0">
                <a:latin typeface="Arial" panose="020B0604020202020204" pitchFamily="34" charset="0"/>
                <a:cs typeface="Arial" panose="020B0604020202020204" pitchFamily="34" charset="0"/>
              </a:rPr>
              <a:t>Among the most beautiful Racing Venues in the World (Yeh, Lake Como!)</a:t>
            </a:r>
          </a:p>
          <a:p>
            <a:r>
              <a:rPr lang="en-US" sz="2400" dirty="0">
                <a:latin typeface="Arial" panose="020B0604020202020204" pitchFamily="34" charset="0"/>
                <a:cs typeface="Arial" panose="020B0604020202020204" pitchFamily="34" charset="0"/>
              </a:rPr>
              <a:t>50 years of experience hosting major regattas (Stay Tuned)</a:t>
            </a:r>
          </a:p>
          <a:p>
            <a:r>
              <a:rPr lang="en-US" sz="2400" dirty="0">
                <a:latin typeface="Arial" panose="020B0604020202020204" pitchFamily="34" charset="0"/>
                <a:cs typeface="Arial" panose="020B0604020202020204" pitchFamily="34" charset="0"/>
              </a:rPr>
              <a:t>Extremely well managed Marina w/ “Concierge Level” Services</a:t>
            </a:r>
          </a:p>
          <a:p>
            <a:r>
              <a:rPr lang="en-US" sz="2400" dirty="0">
                <a:latin typeface="Arial" panose="020B0604020202020204" pitchFamily="34" charset="0"/>
                <a:cs typeface="Arial" panose="020B0604020202020204" pitchFamily="34" charset="0"/>
              </a:rPr>
              <a:t>Full Service Marine Chandlery on site for Repairs and Re-Supply</a:t>
            </a:r>
          </a:p>
          <a:p>
            <a:r>
              <a:rPr lang="en-US" sz="2400" dirty="0">
                <a:latin typeface="Arial" panose="020B0604020202020204" pitchFamily="34" charset="0"/>
                <a:cs typeface="Arial" panose="020B0604020202020204" pitchFamily="34" charset="0"/>
              </a:rPr>
              <a:t>Full Scale Mountain Resort Amenities all within Walking Distance</a:t>
            </a:r>
          </a:p>
          <a:p>
            <a:r>
              <a:rPr lang="en-US" sz="2400" dirty="0">
                <a:latin typeface="Arial" panose="020B0604020202020204" pitchFamily="34" charset="0"/>
                <a:cs typeface="Arial" panose="020B0604020202020204" pitchFamily="34" charset="0"/>
              </a:rPr>
              <a:t>All Levels of Housing – Camping to 5 Star – at all Price Points an all within walking distance to Marina, Grocery Stores, Dining, Drinking ad More</a:t>
            </a:r>
          </a:p>
          <a:p>
            <a:r>
              <a:rPr lang="en-US" sz="2400" dirty="0">
                <a:latin typeface="Arial" panose="020B0604020202020204" pitchFamily="34" charset="0"/>
                <a:cs typeface="Arial" panose="020B0604020202020204" pitchFamily="34" charset="0"/>
              </a:rPr>
              <a:t>Surrounded by Four Towns – Dillon, Frisco, Breckenridge, Silverthorne</a:t>
            </a:r>
          </a:p>
          <a:p>
            <a:r>
              <a:rPr lang="en-US" sz="2400" dirty="0">
                <a:latin typeface="Arial" panose="020B0604020202020204" pitchFamily="34" charset="0"/>
                <a:cs typeface="Arial" panose="020B0604020202020204" pitchFamily="34" charset="0"/>
              </a:rPr>
              <a:t>Unlimited Local Activities for Spouses, Family &amp; Friends to Enjoy – Boating, Fishing, Hiking, Biking, Off Road Tours, Top o’ World Views, Outlet Shopping</a:t>
            </a:r>
          </a:p>
          <a:p>
            <a:r>
              <a:rPr lang="en-US" sz="2400" dirty="0">
                <a:latin typeface="Arial" panose="020B0604020202020204" pitchFamily="34" charset="0"/>
                <a:cs typeface="Arial" panose="020B0604020202020204" pitchFamily="34" charset="0"/>
              </a:rPr>
              <a:t>An Unparalleled Combination that is hard to Duplicate Anywhere</a:t>
            </a:r>
          </a:p>
        </p:txBody>
      </p:sp>
      <p:pic>
        <p:nvPicPr>
          <p:cNvPr id="4" name="Picture 3" descr="Santana 20">
            <a:extLst>
              <a:ext uri="{FF2B5EF4-FFF2-40B4-BE49-F238E27FC236}">
                <a16:creationId xmlns:a16="http://schemas.microsoft.com/office/drawing/2014/main" id="{939963B8-F6F3-6EB1-F2AA-D8ACD3D50D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92872" y="5921375"/>
            <a:ext cx="866140" cy="730250"/>
          </a:xfrm>
          <a:prstGeom prst="rect">
            <a:avLst/>
          </a:prstGeom>
          <a:noFill/>
          <a:ln>
            <a:noFill/>
          </a:ln>
        </p:spPr>
      </p:pic>
    </p:spTree>
    <p:extLst>
      <p:ext uri="{BB962C8B-B14F-4D97-AF65-F5344CB8AC3E}">
        <p14:creationId xmlns:p14="http://schemas.microsoft.com/office/powerpoint/2010/main" val="312252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615E-4436-8986-0243-32774473388F}"/>
              </a:ext>
            </a:extLst>
          </p:cNvPr>
          <p:cNvSpPr>
            <a:spLocks noGrp="1"/>
          </p:cNvSpPr>
          <p:nvPr>
            <p:ph type="title"/>
          </p:nvPr>
        </p:nvSpPr>
        <p:spPr>
          <a:xfrm>
            <a:off x="838200" y="365126"/>
            <a:ext cx="10515600" cy="801202"/>
          </a:xfrm>
        </p:spPr>
        <p:txBody>
          <a:bodyPr>
            <a:normAutofit/>
          </a:bodyPr>
          <a:lstStyle/>
          <a:p>
            <a:r>
              <a:rPr lang="en-US" sz="3600" b="1" i="1" dirty="0">
                <a:solidFill>
                  <a:srgbClr val="C00000"/>
                </a:solidFill>
                <a:latin typeface="Arial" panose="020B0604020202020204" pitchFamily="34" charset="0"/>
                <a:cs typeface="Arial" panose="020B0604020202020204" pitchFamily="34" charset="0"/>
              </a:rPr>
              <a:t>Dillon YC History Hosting Major Regattas</a:t>
            </a:r>
          </a:p>
        </p:txBody>
      </p:sp>
      <p:sp>
        <p:nvSpPr>
          <p:cNvPr id="3" name="Content Placeholder 2">
            <a:extLst>
              <a:ext uri="{FF2B5EF4-FFF2-40B4-BE49-F238E27FC236}">
                <a16:creationId xmlns:a16="http://schemas.microsoft.com/office/drawing/2014/main" id="{87EAA234-C2BC-97AF-63C6-9C28C093B9BF}"/>
              </a:ext>
            </a:extLst>
          </p:cNvPr>
          <p:cNvSpPr>
            <a:spLocks noGrp="1"/>
          </p:cNvSpPr>
          <p:nvPr>
            <p:ph idx="1"/>
          </p:nvPr>
        </p:nvSpPr>
        <p:spPr>
          <a:xfrm>
            <a:off x="838200" y="1166328"/>
            <a:ext cx="10750420" cy="5393091"/>
          </a:xfrm>
        </p:spPr>
        <p:txBody>
          <a:bodyPr>
            <a:normAutofit fontScale="92500" lnSpcReduction="10000"/>
          </a:bodyPr>
          <a:lstStyle/>
          <a:p>
            <a:pPr marL="0" indent="0">
              <a:lnSpc>
                <a:spcPct val="120000"/>
              </a:lnSpc>
              <a:buNone/>
            </a:pPr>
            <a:r>
              <a:rPr lang="en-US" sz="2600" dirty="0">
                <a:latin typeface="Arial" panose="020B0604020202020204" pitchFamily="34" charset="0"/>
                <a:cs typeface="Arial" panose="020B0604020202020204" pitchFamily="34" charset="0"/>
              </a:rPr>
              <a:t>Dillon Yacht Club is known world-wide for attracting numerous Major Championship Level Regattas with its reputation as the “World’s Highest Yacht Club” (no cannabis puns here please, though likely relevant)</a:t>
            </a:r>
          </a:p>
          <a:p>
            <a:r>
              <a:rPr lang="en-US" sz="2600" dirty="0">
                <a:latin typeface="Arial" panose="020B0604020202020204" pitchFamily="34" charset="0"/>
                <a:cs typeface="Arial" panose="020B0604020202020204" pitchFamily="34" charset="0"/>
              </a:rPr>
              <a:t>50+ Years of the Dillon Open… Attracts as many as 200 boats from 6 States</a:t>
            </a:r>
          </a:p>
          <a:p>
            <a:r>
              <a:rPr lang="en-US" sz="2600" dirty="0">
                <a:latin typeface="Arial" panose="020B0604020202020204" pitchFamily="34" charset="0"/>
                <a:cs typeface="Arial" panose="020B0604020202020204" pitchFamily="34" charset="0"/>
              </a:rPr>
              <a:t>Ski Yachting Championships</a:t>
            </a:r>
          </a:p>
          <a:p>
            <a:r>
              <a:rPr lang="en-US" sz="2600" dirty="0">
                <a:latin typeface="Arial" panose="020B0604020202020204" pitchFamily="34" charset="0"/>
                <a:cs typeface="Arial" panose="020B0604020202020204" pitchFamily="34" charset="0"/>
              </a:rPr>
              <a:t>Junior Olympics (5 times)</a:t>
            </a:r>
          </a:p>
          <a:p>
            <a:r>
              <a:rPr lang="en-US" sz="2600" dirty="0">
                <a:latin typeface="Arial" panose="020B0604020202020204" pitchFamily="34" charset="0"/>
                <a:cs typeface="Arial" panose="020B0604020202020204" pitchFamily="34" charset="0"/>
              </a:rPr>
              <a:t>Fireball Nationals and North Americans </a:t>
            </a:r>
          </a:p>
          <a:p>
            <a:r>
              <a:rPr lang="en-US" sz="2600" dirty="0">
                <a:latin typeface="Arial" panose="020B0604020202020204" pitchFamily="34" charset="0"/>
                <a:cs typeface="Arial" panose="020B0604020202020204" pitchFamily="34" charset="0"/>
              </a:rPr>
              <a:t>Snipe Nationals, Buccaneer Nationals</a:t>
            </a:r>
          </a:p>
          <a:p>
            <a:r>
              <a:rPr lang="en-US" sz="2600" dirty="0">
                <a:latin typeface="Arial" panose="020B0604020202020204" pitchFamily="34" charset="0"/>
                <a:cs typeface="Arial" panose="020B0604020202020204" pitchFamily="34" charset="0"/>
              </a:rPr>
              <a:t>J 24 North Americans , J-24 Districts (Continuously since 1987, yes that’s 36 years)</a:t>
            </a:r>
          </a:p>
          <a:p>
            <a:r>
              <a:rPr lang="en-US" sz="2600" dirty="0">
                <a:latin typeface="Arial" panose="020B0604020202020204" pitchFamily="34" charset="0"/>
                <a:cs typeface="Arial" panose="020B0604020202020204" pitchFamily="34" charset="0"/>
              </a:rPr>
              <a:t>Etchells Regionals (10 years running), Ensign Regionals (15 Years running)</a:t>
            </a:r>
          </a:p>
          <a:p>
            <a:r>
              <a:rPr lang="en-US" sz="2600" dirty="0">
                <a:latin typeface="Arial" panose="020B0604020202020204" pitchFamily="34" charset="0"/>
                <a:cs typeface="Arial" panose="020B0604020202020204" pitchFamily="34" charset="0"/>
              </a:rPr>
              <a:t>International Star Districts</a:t>
            </a:r>
          </a:p>
          <a:p>
            <a:r>
              <a:rPr lang="en-US" sz="2600" b="1" dirty="0">
                <a:solidFill>
                  <a:srgbClr val="C00000"/>
                </a:solidFill>
                <a:latin typeface="Arial" panose="020B0604020202020204" pitchFamily="34" charset="0"/>
                <a:cs typeface="Arial" panose="020B0604020202020204" pitchFamily="34" charset="0"/>
              </a:rPr>
              <a:t>Santana 20 Championship – Twice Already, Shooting for Three</a:t>
            </a:r>
          </a:p>
          <a:p>
            <a:endParaRPr lang="en-US" sz="2400" dirty="0"/>
          </a:p>
          <a:p>
            <a:pPr marL="0" indent="0">
              <a:buNone/>
            </a:pPr>
            <a:endParaRPr lang="en-US" sz="2400" dirty="0"/>
          </a:p>
        </p:txBody>
      </p:sp>
      <p:pic>
        <p:nvPicPr>
          <p:cNvPr id="4" name="Picture 3" descr="Santana 20">
            <a:extLst>
              <a:ext uri="{FF2B5EF4-FFF2-40B4-BE49-F238E27FC236}">
                <a16:creationId xmlns:a16="http://schemas.microsoft.com/office/drawing/2014/main" id="{1EAE3880-1C7F-9852-1DB3-43E48100E8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55550" y="6035675"/>
            <a:ext cx="866140" cy="730250"/>
          </a:xfrm>
          <a:prstGeom prst="rect">
            <a:avLst/>
          </a:prstGeom>
          <a:noFill/>
          <a:ln>
            <a:noFill/>
          </a:ln>
        </p:spPr>
      </p:pic>
    </p:spTree>
    <p:extLst>
      <p:ext uri="{BB962C8B-B14F-4D97-AF65-F5344CB8AC3E}">
        <p14:creationId xmlns:p14="http://schemas.microsoft.com/office/powerpoint/2010/main" val="221068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770B1-82A1-3C3E-10F8-331FF6C5394A}"/>
              </a:ext>
            </a:extLst>
          </p:cNvPr>
          <p:cNvSpPr>
            <a:spLocks noGrp="1"/>
          </p:cNvSpPr>
          <p:nvPr>
            <p:ph type="title"/>
          </p:nvPr>
        </p:nvSpPr>
        <p:spPr>
          <a:xfrm>
            <a:off x="838200" y="365126"/>
            <a:ext cx="10515600" cy="773210"/>
          </a:xfrm>
        </p:spPr>
        <p:txBody>
          <a:bodyPr>
            <a:normAutofit/>
          </a:bodyPr>
          <a:lstStyle/>
          <a:p>
            <a:r>
              <a:rPr lang="en-US" sz="4000" b="1" i="1" dirty="0">
                <a:solidFill>
                  <a:srgbClr val="C00000"/>
                </a:solidFill>
                <a:latin typeface="Arial" panose="020B0604020202020204" pitchFamily="34" charset="0"/>
                <a:cs typeface="Arial" panose="020B0604020202020204" pitchFamily="34" charset="0"/>
              </a:rPr>
              <a:t>Collaboration for Maximum Exposure</a:t>
            </a:r>
          </a:p>
        </p:txBody>
      </p:sp>
      <p:sp>
        <p:nvSpPr>
          <p:cNvPr id="3" name="Content Placeholder 2">
            <a:extLst>
              <a:ext uri="{FF2B5EF4-FFF2-40B4-BE49-F238E27FC236}">
                <a16:creationId xmlns:a16="http://schemas.microsoft.com/office/drawing/2014/main" id="{753DE286-91CA-CE17-5EAA-BE21C4794428}"/>
              </a:ext>
            </a:extLst>
          </p:cNvPr>
          <p:cNvSpPr>
            <a:spLocks noGrp="1"/>
          </p:cNvSpPr>
          <p:nvPr>
            <p:ph idx="1"/>
          </p:nvPr>
        </p:nvSpPr>
        <p:spPr>
          <a:xfrm>
            <a:off x="838200" y="1278294"/>
            <a:ext cx="10769082" cy="5214581"/>
          </a:xfrm>
        </p:spPr>
        <p:txBody>
          <a:bodyPr>
            <a:noAutofit/>
          </a:bodyPr>
          <a:lstStyle/>
          <a:p>
            <a:r>
              <a:rPr lang="en-US" dirty="0">
                <a:latin typeface="Arial" panose="020B0604020202020204" pitchFamily="34" charset="0"/>
                <a:cs typeface="Arial" panose="020B0604020202020204" pitchFamily="34" charset="0"/>
              </a:rPr>
              <a:t>Be Willing to Try Something Different for Specific Benefits?</a:t>
            </a:r>
          </a:p>
          <a:p>
            <a:r>
              <a:rPr lang="en-US" dirty="0">
                <a:latin typeface="Arial" panose="020B0604020202020204" pitchFamily="34" charset="0"/>
                <a:cs typeface="Arial" panose="020B0604020202020204" pitchFamily="34" charset="0"/>
              </a:rPr>
              <a:t>Combine our </a:t>
            </a:r>
            <a:r>
              <a:rPr lang="en-US" b="1" i="1" dirty="0">
                <a:solidFill>
                  <a:srgbClr val="C00000"/>
                </a:solidFill>
                <a:latin typeface="Arial" panose="020B0604020202020204" pitchFamily="34" charset="0"/>
                <a:cs typeface="Arial" panose="020B0604020202020204" pitchFamily="34" charset="0"/>
              </a:rPr>
              <a:t>Class Championships with the Dillon Open</a:t>
            </a:r>
            <a:r>
              <a:rPr lang="en-US" dirty="0">
                <a:solidFill>
                  <a:srgbClr val="C00000"/>
                </a:solidFill>
                <a:latin typeface="Arial" panose="020B0604020202020204" pitchFamily="34" charset="0"/>
                <a:cs typeface="Arial" panose="020B0604020202020204" pitchFamily="34" charset="0"/>
              </a:rPr>
              <a:t>!</a:t>
            </a:r>
          </a:p>
          <a:p>
            <a:r>
              <a:rPr lang="en-US" b="1" i="1" dirty="0">
                <a:latin typeface="Arial" panose="020B0604020202020204" pitchFamily="34" charset="0"/>
                <a:cs typeface="Arial" panose="020B0604020202020204" pitchFamily="34" charset="0"/>
              </a:rPr>
              <a:t>Increase Class Exposure </a:t>
            </a:r>
            <a:r>
              <a:rPr lang="en-US" dirty="0">
                <a:latin typeface="Arial" panose="020B0604020202020204" pitchFamily="34" charset="0"/>
                <a:cs typeface="Arial" panose="020B0604020202020204" pitchFamily="34" charset="0"/>
              </a:rPr>
              <a:t>while </a:t>
            </a:r>
            <a:r>
              <a:rPr lang="en-US" b="1" i="1" dirty="0">
                <a:solidFill>
                  <a:srgbClr val="00B050"/>
                </a:solidFill>
                <a:latin typeface="Arial" panose="020B0604020202020204" pitchFamily="34" charset="0"/>
                <a:cs typeface="Arial" panose="020B0604020202020204" pitchFamily="34" charset="0"/>
              </a:rPr>
              <a:t>Reducing Costs </a:t>
            </a:r>
            <a:r>
              <a:rPr lang="en-US" dirty="0">
                <a:latin typeface="Arial" panose="020B0604020202020204" pitchFamily="34" charset="0"/>
                <a:cs typeface="Arial" panose="020B0604020202020204" pitchFamily="34" charset="0"/>
              </a:rPr>
              <a:t>Significantly</a:t>
            </a:r>
          </a:p>
          <a:p>
            <a:r>
              <a:rPr lang="en-US" b="1" dirty="0">
                <a:solidFill>
                  <a:srgbClr val="00B050"/>
                </a:solidFill>
                <a:latin typeface="Arial" panose="020B0604020202020204" pitchFamily="34" charset="0"/>
                <a:cs typeface="Arial" panose="020B0604020202020204" pitchFamily="34" charset="0"/>
              </a:rPr>
              <a:t>Reduce Entry Fees </a:t>
            </a:r>
            <a:r>
              <a:rPr lang="en-US" dirty="0">
                <a:latin typeface="Arial" panose="020B0604020202020204" pitchFamily="34" charset="0"/>
                <a:cs typeface="Arial" panose="020B0604020202020204" pitchFamily="34" charset="0"/>
              </a:rPr>
              <a:t>to 2004 Levels, rolling it back </a:t>
            </a:r>
            <a:r>
              <a:rPr lang="en-US" b="1" dirty="0">
                <a:latin typeface="Arial" panose="020B0604020202020204" pitchFamily="34" charset="0"/>
                <a:cs typeface="Arial" panose="020B0604020202020204" pitchFamily="34" charset="0"/>
              </a:rPr>
              <a:t>20 Years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Sponsors: Dillon Open-20- and Santana 20 already 2 Committed</a:t>
            </a:r>
          </a:p>
          <a:p>
            <a:r>
              <a:rPr lang="en-US" dirty="0">
                <a:latin typeface="Arial" panose="020B0604020202020204" pitchFamily="34" charset="0"/>
                <a:cs typeface="Arial" panose="020B0604020202020204" pitchFamily="34" charset="0"/>
              </a:rPr>
              <a:t>More Social Amenities –Big Tent, Dinners, Bar, Bands, Dancing</a:t>
            </a:r>
          </a:p>
          <a:p>
            <a:r>
              <a:rPr lang="en-US" dirty="0">
                <a:latin typeface="Arial" panose="020B0604020202020204" pitchFamily="34" charset="0"/>
                <a:cs typeface="Arial" panose="020B0604020202020204" pitchFamily="34" charset="0"/>
              </a:rPr>
              <a:t>Santana 20 Class Exposition &amp; Recruitment</a:t>
            </a:r>
          </a:p>
          <a:p>
            <a:r>
              <a:rPr lang="en-US" dirty="0">
                <a:latin typeface="Arial" panose="020B0604020202020204" pitchFamily="34" charset="0"/>
                <a:cs typeface="Arial" panose="020B0604020202020204" pitchFamily="34" charset="0"/>
              </a:rPr>
              <a:t>Still Maintain our Class Traditions w/ Distinct Events…Practice Race, “Andrew Talk”, Race Re-caps, Special Meals, Trophies</a:t>
            </a:r>
          </a:p>
          <a:p>
            <a:r>
              <a:rPr lang="en-US" dirty="0">
                <a:latin typeface="Arial" panose="020B0604020202020204" pitchFamily="34" charset="0"/>
                <a:cs typeface="Arial" panose="020B0604020202020204" pitchFamily="34" charset="0"/>
              </a:rPr>
              <a:t>Capitalize on Past Successes and make it Even Better</a:t>
            </a:r>
          </a:p>
        </p:txBody>
      </p:sp>
      <p:pic>
        <p:nvPicPr>
          <p:cNvPr id="4" name="Picture 3" descr="Santana 20">
            <a:extLst>
              <a:ext uri="{FF2B5EF4-FFF2-40B4-BE49-F238E27FC236}">
                <a16:creationId xmlns:a16="http://schemas.microsoft.com/office/drawing/2014/main" id="{063E2301-E5D0-2E75-6281-E494424420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74212" y="5946775"/>
            <a:ext cx="866140" cy="730250"/>
          </a:xfrm>
          <a:prstGeom prst="rect">
            <a:avLst/>
          </a:prstGeom>
          <a:noFill/>
          <a:ln>
            <a:noFill/>
          </a:ln>
        </p:spPr>
      </p:pic>
    </p:spTree>
    <p:extLst>
      <p:ext uri="{BB962C8B-B14F-4D97-AF65-F5344CB8AC3E}">
        <p14:creationId xmlns:p14="http://schemas.microsoft.com/office/powerpoint/2010/main" val="99248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3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3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accel="8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shreg.wav"/>
                                        </p:tgtEl>
                                      </p:cMediaNode>
                                    </p:audio>
                                  </p:sub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2" accel="1600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accel="2000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accel="7000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03DFC-E7CA-C881-5EC5-E50A09943053}"/>
              </a:ext>
            </a:extLst>
          </p:cNvPr>
          <p:cNvSpPr>
            <a:spLocks noGrp="1"/>
          </p:cNvSpPr>
          <p:nvPr>
            <p:ph type="title"/>
          </p:nvPr>
        </p:nvSpPr>
        <p:spPr>
          <a:xfrm>
            <a:off x="838200" y="365125"/>
            <a:ext cx="10515600" cy="670573"/>
          </a:xfrm>
        </p:spPr>
        <p:txBody>
          <a:bodyPr>
            <a:normAutofit/>
          </a:bodyPr>
          <a:lstStyle/>
          <a:p>
            <a:r>
              <a:rPr lang="en-US" sz="2800" b="1" i="1" dirty="0">
                <a:solidFill>
                  <a:srgbClr val="C00000"/>
                </a:solidFill>
                <a:latin typeface="Arial" panose="020B0604020202020204" pitchFamily="34" charset="0"/>
                <a:cs typeface="Arial" panose="020B0604020202020204" pitchFamily="34" charset="0"/>
              </a:rPr>
              <a:t>Dillon YC &amp; Marina Support Letters</a:t>
            </a:r>
          </a:p>
        </p:txBody>
      </p:sp>
      <p:sp>
        <p:nvSpPr>
          <p:cNvPr id="5" name="Text Box 217">
            <a:extLst>
              <a:ext uri="{FF2B5EF4-FFF2-40B4-BE49-F238E27FC236}">
                <a16:creationId xmlns:a16="http://schemas.microsoft.com/office/drawing/2014/main" id="{BC985131-091E-6891-AC2E-044994286C28}"/>
              </a:ext>
            </a:extLst>
          </p:cNvPr>
          <p:cNvSpPr txBox="1">
            <a:spLocks noChangeArrowheads="1"/>
          </p:cNvSpPr>
          <p:nvPr/>
        </p:nvSpPr>
        <p:spPr bwMode="auto">
          <a:xfrm>
            <a:off x="5494338" y="4491038"/>
            <a:ext cx="4425950" cy="144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498BC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DB6085EE-8D01-1665-28DD-02EDE0C7A3C1}"/>
              </a:ext>
            </a:extLst>
          </p:cNvPr>
          <p:cNvSpPr/>
          <p:nvPr/>
        </p:nvSpPr>
        <p:spPr>
          <a:xfrm>
            <a:off x="4894263" y="4037013"/>
            <a:ext cx="1514475" cy="1495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4">
            <a:extLst>
              <a:ext uri="{FF2B5EF4-FFF2-40B4-BE49-F238E27FC236}">
                <a16:creationId xmlns:a16="http://schemas.microsoft.com/office/drawing/2014/main" id="{08761FC5-4D95-060B-EEEB-9EDE178FBA0A}"/>
              </a:ext>
            </a:extLst>
          </p:cNvPr>
          <p:cNvSpPr>
            <a:spLocks noChangeArrowheads="1"/>
          </p:cNvSpPr>
          <p:nvPr/>
        </p:nvSpPr>
        <p:spPr bwMode="auto">
          <a:xfrm>
            <a:off x="3979863" y="3214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a:extLst>
              <a:ext uri="{FF2B5EF4-FFF2-40B4-BE49-F238E27FC236}">
                <a16:creationId xmlns:a16="http://schemas.microsoft.com/office/drawing/2014/main" id="{47416641-8229-E453-2564-B90A47C7C7AC}"/>
              </a:ext>
            </a:extLst>
          </p:cNvPr>
          <p:cNvSpPr>
            <a:spLocks noChangeArrowheads="1"/>
          </p:cNvSpPr>
          <p:nvPr/>
        </p:nvSpPr>
        <p:spPr bwMode="auto">
          <a:xfrm>
            <a:off x="4894263" y="54848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a:extLst>
              <a:ext uri="{FF2B5EF4-FFF2-40B4-BE49-F238E27FC236}">
                <a16:creationId xmlns:a16="http://schemas.microsoft.com/office/drawing/2014/main" id="{7812CBDD-2057-37AC-067F-43022D618658}"/>
              </a:ext>
            </a:extLst>
          </p:cNvPr>
          <p:cNvSpPr txBox="1"/>
          <p:nvPr/>
        </p:nvSpPr>
        <p:spPr>
          <a:xfrm>
            <a:off x="2170772" y="2543287"/>
            <a:ext cx="8475932" cy="923330"/>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3" name="Content Placeholder 12">
            <a:extLst>
              <a:ext uri="{FF2B5EF4-FFF2-40B4-BE49-F238E27FC236}">
                <a16:creationId xmlns:a16="http://schemas.microsoft.com/office/drawing/2014/main" id="{750EEAA0-26EB-C25F-434D-83AFB4B93989}"/>
              </a:ext>
            </a:extLst>
          </p:cNvPr>
          <p:cNvSpPr>
            <a:spLocks noGrp="1"/>
          </p:cNvSpPr>
          <p:nvPr>
            <p:ph idx="1"/>
          </p:nvPr>
        </p:nvSpPr>
        <p:spPr>
          <a:xfrm>
            <a:off x="838200" y="955341"/>
            <a:ext cx="8037567" cy="2106029"/>
          </a:xfrm>
        </p:spPr>
        <p:txBody>
          <a:bodyPr>
            <a:noAutofit/>
          </a:bodyPr>
          <a:lstStyle/>
          <a:p>
            <a:pPr marL="0" indent="0" algn="ctr">
              <a:spcBef>
                <a:spcPts val="0"/>
              </a:spcBef>
              <a:buNone/>
            </a:pPr>
            <a:r>
              <a:rPr lang="en-US" sz="1100" b="1" dirty="0"/>
              <a:t>Dillon Yacht Club </a:t>
            </a:r>
          </a:p>
          <a:p>
            <a:pPr marL="0" indent="0" algn="ctr">
              <a:spcBef>
                <a:spcPts val="0"/>
              </a:spcBef>
              <a:buNone/>
            </a:pPr>
            <a:r>
              <a:rPr lang="en-US" sz="1100" b="1" dirty="0"/>
              <a:t>World’s Highest at 9,017ft </a:t>
            </a:r>
          </a:p>
          <a:p>
            <a:pPr marL="0" indent="0" algn="ctr">
              <a:spcBef>
                <a:spcPts val="0"/>
              </a:spcBef>
              <a:buNone/>
            </a:pPr>
            <a:r>
              <a:rPr lang="en-US" sz="1100" dirty="0"/>
              <a:t>P.O. Box 4308 Dillon, CO 80435 </a:t>
            </a:r>
          </a:p>
          <a:p>
            <a:pPr marL="0" indent="0" algn="ctr">
              <a:spcBef>
                <a:spcPts val="0"/>
              </a:spcBef>
              <a:buNone/>
            </a:pPr>
            <a:r>
              <a:rPr lang="en-US" sz="1100" dirty="0"/>
              <a:t>www.dillonyachtclub.com July 15, 2023</a:t>
            </a:r>
            <a:endParaRPr lang="en-US" sz="1600" dirty="0"/>
          </a:p>
          <a:p>
            <a:pPr marL="0" indent="0">
              <a:spcBef>
                <a:spcPts val="0"/>
              </a:spcBef>
              <a:buNone/>
            </a:pPr>
            <a:endParaRPr lang="en-US" sz="1600" dirty="0"/>
          </a:p>
          <a:p>
            <a:pPr marL="0" indent="0">
              <a:spcBef>
                <a:spcPts val="0"/>
              </a:spcBef>
              <a:buNone/>
            </a:pPr>
            <a:r>
              <a:rPr lang="en-US" sz="1600" dirty="0"/>
              <a:t>Joe </a:t>
            </a:r>
            <a:r>
              <a:rPr lang="en-US" sz="1600" dirty="0" err="1"/>
              <a:t>Quarantillo</a:t>
            </a:r>
            <a:r>
              <a:rPr lang="en-US" sz="1600" dirty="0"/>
              <a:t> </a:t>
            </a:r>
          </a:p>
          <a:p>
            <a:pPr marL="0" indent="0">
              <a:spcBef>
                <a:spcPts val="0"/>
              </a:spcBef>
              <a:buNone/>
            </a:pPr>
            <a:r>
              <a:rPr lang="en-US" sz="1600" dirty="0"/>
              <a:t>Commodore of the Dillon Yacht Club </a:t>
            </a:r>
          </a:p>
          <a:p>
            <a:pPr marL="0" indent="0">
              <a:spcBef>
                <a:spcPts val="0"/>
              </a:spcBef>
              <a:buNone/>
            </a:pPr>
            <a:r>
              <a:rPr lang="en-US" sz="1600" dirty="0"/>
              <a:t>Dillon, Colorado 80435 </a:t>
            </a:r>
          </a:p>
          <a:p>
            <a:pPr marL="0" indent="0">
              <a:spcBef>
                <a:spcPts val="0"/>
              </a:spcBef>
              <a:buNone/>
            </a:pPr>
            <a:r>
              <a:rPr lang="en-US" sz="1600" dirty="0"/>
              <a:t>970.406.0971, commodore.quarantillo@gmail.com </a:t>
            </a:r>
          </a:p>
          <a:p>
            <a:pPr marL="0" indent="0">
              <a:buNone/>
            </a:pPr>
            <a:r>
              <a:rPr lang="en-US" sz="1600" dirty="0"/>
              <a:t>Hosting the 2024 Santana 20 Nationals </a:t>
            </a:r>
          </a:p>
          <a:p>
            <a:pPr marL="0" indent="0">
              <a:buNone/>
            </a:pPr>
            <a:r>
              <a:rPr lang="en-US" sz="1600" dirty="0"/>
              <a:t>To whom it may concern. </a:t>
            </a:r>
          </a:p>
          <a:p>
            <a:pPr marL="0" indent="0">
              <a:buNone/>
            </a:pPr>
            <a:r>
              <a:rPr lang="en-US" sz="1600" dirty="0"/>
              <a:t>I would like to voice my excitement considering the opportunity to host the Santana 20 National Championships in 2024. I am the current Commodore of the Dillon Yacht Club and part of the organizing committee for our annual Dillon Open. We have hosted Regional and National level events for other classes during the Dillon Open in the past and the opportunity to host such a strong local fleet at the Open is exciting! The Dillon Open generally begins Friday evening with on-site registration (if not preregistered) and packet pick up, as well as a cookout of some sort. During this time we can facilitate your class needs for weigh-in and boat inspection if needed. Participants can crane or ramp launch depending on the skipper’s needs. Saturday will be filled with the best conditions Mother Nature can offer on the day, followed by an incredible evening of dinner and dancing. Sunday will be a repeat in racing followed by awards and thank </a:t>
            </a:r>
            <a:r>
              <a:rPr lang="en-US" sz="1600" dirty="0" err="1"/>
              <a:t>you’s</a:t>
            </a:r>
            <a:r>
              <a:rPr lang="en-US" sz="1600" dirty="0"/>
              <a:t>. We hope you and the selection committee can find it possible to allow the Dillon Yacht Club to host your 2024 National Championship. Please feel free to reach out if you would like more information about the venue, conditions, or specific requests for your event.</a:t>
            </a:r>
          </a:p>
          <a:p>
            <a:pPr marL="0" indent="0">
              <a:buNone/>
            </a:pPr>
            <a:r>
              <a:rPr lang="en-US" sz="1600" dirty="0"/>
              <a:t>Warm Regards, Joe </a:t>
            </a:r>
            <a:r>
              <a:rPr lang="en-US" sz="1600" dirty="0" err="1"/>
              <a:t>Quarantillo</a:t>
            </a:r>
            <a:endParaRPr lang="en-US" sz="1600" dirty="0"/>
          </a:p>
        </p:txBody>
      </p:sp>
      <p:pic>
        <p:nvPicPr>
          <p:cNvPr id="4105" name="Picture 9">
            <a:extLst>
              <a:ext uri="{FF2B5EF4-FFF2-40B4-BE49-F238E27FC236}">
                <a16:creationId xmlns:a16="http://schemas.microsoft.com/office/drawing/2014/main" id="{CCF344D2-3846-A627-AB43-A6F171FFD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92661"/>
            <a:ext cx="2250710" cy="1251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4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03DFC-E7CA-C881-5EC5-E50A09943053}"/>
              </a:ext>
            </a:extLst>
          </p:cNvPr>
          <p:cNvSpPr>
            <a:spLocks noGrp="1"/>
          </p:cNvSpPr>
          <p:nvPr>
            <p:ph type="title"/>
          </p:nvPr>
        </p:nvSpPr>
        <p:spPr>
          <a:xfrm>
            <a:off x="838200" y="365125"/>
            <a:ext cx="10515600" cy="670573"/>
          </a:xfrm>
        </p:spPr>
        <p:txBody>
          <a:bodyPr>
            <a:normAutofit/>
          </a:bodyPr>
          <a:lstStyle/>
          <a:p>
            <a:r>
              <a:rPr lang="en-US" sz="2800" b="1" i="1" dirty="0">
                <a:solidFill>
                  <a:srgbClr val="C00000"/>
                </a:solidFill>
                <a:latin typeface="Arial" panose="020B0604020202020204" pitchFamily="34" charset="0"/>
                <a:cs typeface="Arial" panose="020B0604020202020204" pitchFamily="34" charset="0"/>
              </a:rPr>
              <a:t>Dillon YC &amp; Marina Support Letters</a:t>
            </a:r>
          </a:p>
        </p:txBody>
      </p:sp>
      <p:graphicFrame>
        <p:nvGraphicFramePr>
          <p:cNvPr id="4" name="Content Placeholder 3">
            <a:extLst>
              <a:ext uri="{FF2B5EF4-FFF2-40B4-BE49-F238E27FC236}">
                <a16:creationId xmlns:a16="http://schemas.microsoft.com/office/drawing/2014/main" id="{CC61FFA6-64BF-0B2D-34F6-FBBE95F765E2}"/>
              </a:ext>
            </a:extLst>
          </p:cNvPr>
          <p:cNvGraphicFramePr>
            <a:graphicFrameLocks noGrp="1"/>
          </p:cNvGraphicFramePr>
          <p:nvPr>
            <p:ph idx="1"/>
          </p:nvPr>
        </p:nvGraphicFramePr>
        <p:xfrm>
          <a:off x="956894" y="1133286"/>
          <a:ext cx="4233545" cy="1198245"/>
        </p:xfrm>
        <a:graphic>
          <a:graphicData uri="http://schemas.openxmlformats.org/drawingml/2006/table">
            <a:tbl>
              <a:tblPr firstRow="1" firstCol="1" bandRow="1">
                <a:tableStyleId>{5C22544A-7EE6-4342-B048-85BDC9FD1C3A}</a:tableStyleId>
              </a:tblPr>
              <a:tblGrid>
                <a:gridCol w="636270">
                  <a:extLst>
                    <a:ext uri="{9D8B030D-6E8A-4147-A177-3AD203B41FA5}">
                      <a16:colId xmlns:a16="http://schemas.microsoft.com/office/drawing/2014/main" val="543813501"/>
                    </a:ext>
                  </a:extLst>
                </a:gridCol>
                <a:gridCol w="3597275">
                  <a:extLst>
                    <a:ext uri="{9D8B030D-6E8A-4147-A177-3AD203B41FA5}">
                      <a16:colId xmlns:a16="http://schemas.microsoft.com/office/drawing/2014/main" val="1456822562"/>
                    </a:ext>
                  </a:extLst>
                </a:gridCol>
              </a:tblGrid>
              <a:tr h="283845">
                <a:tc gridSpan="2">
                  <a:txBody>
                    <a:bodyPr/>
                    <a:lstStyle/>
                    <a:p>
                      <a:pPr marL="0" marR="0">
                        <a:spcBef>
                          <a:spcPts val="0"/>
                        </a:spcBef>
                        <a:spcAft>
                          <a:spcPts val="0"/>
                        </a:spcAft>
                      </a:pPr>
                      <a:r>
                        <a:rPr lang="en-US" sz="1200" dirty="0">
                          <a:effectLst/>
                        </a:rPr>
                        <a:t>June 13,2023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88439618"/>
                  </a:ext>
                </a:extLst>
              </a:tr>
              <a:tr h="0">
                <a:tc>
                  <a:txBody>
                    <a:bodyPr/>
                    <a:lstStyle/>
                    <a:p>
                      <a:pPr marL="0" marR="0">
                        <a:spcBef>
                          <a:spcPts val="0"/>
                        </a:spcBef>
                        <a:spcAft>
                          <a:spcPts val="0"/>
                        </a:spcAft>
                      </a:pPr>
                      <a:r>
                        <a:rPr lang="en-US" sz="1200">
                          <a:effectLst/>
                        </a:rPr>
                        <a:t>To:</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Derek Hardy, Class President</a:t>
                      </a:r>
                    </a:p>
                    <a:p>
                      <a:pPr marL="0" marR="0">
                        <a:spcBef>
                          <a:spcPts val="0"/>
                        </a:spcBef>
                        <a:spcAft>
                          <a:spcPts val="0"/>
                        </a:spcAft>
                      </a:pPr>
                      <a:r>
                        <a:rPr lang="en-US" sz="1200">
                          <a:effectLst/>
                        </a:rPr>
                        <a:t>Santana 20 Class Association</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9544694"/>
                  </a:ext>
                </a:extLst>
              </a:tr>
              <a:tr h="0">
                <a:tc>
                  <a:txBody>
                    <a:bodyPr/>
                    <a:lstStyle/>
                    <a:p>
                      <a:pPr marL="0" marR="0">
                        <a:spcBef>
                          <a:spcPts val="0"/>
                        </a:spcBef>
                        <a:spcAft>
                          <a:spcPts val="0"/>
                        </a:spcAft>
                      </a:pPr>
                      <a:r>
                        <a:rPr lang="en-US" sz="1200">
                          <a:effectLst/>
                        </a:rPr>
                        <a:t>From:</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Craig Simson, Marina Director</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7450311"/>
                  </a:ext>
                </a:extLst>
              </a:tr>
              <a:tr h="0">
                <a:tc>
                  <a:txBody>
                    <a:bodyPr/>
                    <a:lstStyle/>
                    <a:p>
                      <a:pPr marL="0" marR="0">
                        <a:spcBef>
                          <a:spcPts val="0"/>
                        </a:spcBef>
                        <a:spcAft>
                          <a:spcPts val="0"/>
                        </a:spcAft>
                      </a:pPr>
                      <a:r>
                        <a:rPr lang="en-US" sz="1200">
                          <a:effectLst/>
                        </a:rPr>
                        <a:t>Subject:</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Santana 20 Nationals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014969"/>
                  </a:ext>
                </a:extLst>
              </a:tr>
            </a:tbl>
          </a:graphicData>
        </a:graphic>
      </p:graphicFrame>
      <p:pic>
        <p:nvPicPr>
          <p:cNvPr id="4097" name="Picture 4" descr="Logo, Town of Dillon&#10;&#10;Description automatically generated">
            <a:extLst>
              <a:ext uri="{FF2B5EF4-FFF2-40B4-BE49-F238E27FC236}">
                <a16:creationId xmlns:a16="http://schemas.microsoft.com/office/drawing/2014/main" id="{08D46ECE-87A2-4194-15E8-E44C6DF6EE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512" y="5914768"/>
            <a:ext cx="869419" cy="930531"/>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17">
            <a:extLst>
              <a:ext uri="{FF2B5EF4-FFF2-40B4-BE49-F238E27FC236}">
                <a16:creationId xmlns:a16="http://schemas.microsoft.com/office/drawing/2014/main" id="{BC985131-091E-6891-AC2E-044994286C28}"/>
              </a:ext>
            </a:extLst>
          </p:cNvPr>
          <p:cNvSpPr txBox="1">
            <a:spLocks noChangeArrowheads="1"/>
          </p:cNvSpPr>
          <p:nvPr/>
        </p:nvSpPr>
        <p:spPr bwMode="auto">
          <a:xfrm>
            <a:off x="5494338" y="4491038"/>
            <a:ext cx="4425950" cy="144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498BC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DB6085EE-8D01-1665-28DD-02EDE0C7A3C1}"/>
              </a:ext>
            </a:extLst>
          </p:cNvPr>
          <p:cNvSpPr/>
          <p:nvPr/>
        </p:nvSpPr>
        <p:spPr>
          <a:xfrm>
            <a:off x="4894263" y="4037013"/>
            <a:ext cx="1514475" cy="1495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4">
            <a:extLst>
              <a:ext uri="{FF2B5EF4-FFF2-40B4-BE49-F238E27FC236}">
                <a16:creationId xmlns:a16="http://schemas.microsoft.com/office/drawing/2014/main" id="{08761FC5-4D95-060B-EEEB-9EDE178FBA0A}"/>
              </a:ext>
            </a:extLst>
          </p:cNvPr>
          <p:cNvSpPr>
            <a:spLocks noChangeArrowheads="1"/>
          </p:cNvSpPr>
          <p:nvPr/>
        </p:nvSpPr>
        <p:spPr bwMode="auto">
          <a:xfrm>
            <a:off x="3979863" y="3214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a:extLst>
              <a:ext uri="{FF2B5EF4-FFF2-40B4-BE49-F238E27FC236}">
                <a16:creationId xmlns:a16="http://schemas.microsoft.com/office/drawing/2014/main" id="{47416641-8229-E453-2564-B90A47C7C7AC}"/>
              </a:ext>
            </a:extLst>
          </p:cNvPr>
          <p:cNvSpPr>
            <a:spLocks noChangeArrowheads="1"/>
          </p:cNvSpPr>
          <p:nvPr/>
        </p:nvSpPr>
        <p:spPr bwMode="auto">
          <a:xfrm>
            <a:off x="4894263" y="54848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a:extLst>
              <a:ext uri="{FF2B5EF4-FFF2-40B4-BE49-F238E27FC236}">
                <a16:creationId xmlns:a16="http://schemas.microsoft.com/office/drawing/2014/main" id="{7812CBDD-2057-37AC-067F-43022D618658}"/>
              </a:ext>
            </a:extLst>
          </p:cNvPr>
          <p:cNvSpPr txBox="1"/>
          <p:nvPr/>
        </p:nvSpPr>
        <p:spPr>
          <a:xfrm>
            <a:off x="2170772" y="2543287"/>
            <a:ext cx="8475932" cy="4801314"/>
          </a:xfrm>
          <a:prstGeom prst="rect">
            <a:avLst/>
          </a:prstGeom>
          <a:noFill/>
        </p:spPr>
        <p:txBody>
          <a:bodyPr wrap="square">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 </a:t>
            </a:r>
            <a:r>
              <a:rPr lang="en-US" sz="1800" dirty="0">
                <a:effectLst/>
                <a:latin typeface="Calibri" panose="020F0502020204030204" pitchFamily="34" charset="0"/>
                <a:ea typeface="Calibri" panose="020F0502020204030204" pitchFamily="34" charset="0"/>
                <a:cs typeface="Times New Roman" panose="02020603050405020304" pitchFamily="18" charset="0"/>
              </a:rPr>
              <a:t>would like to introduce myself. My name is Craig Simson and I am the current Director for the Dillon Marina, CO. It has come to my attention that there is a possibility of hosting the Santana 20 Nationals at our Marina in 2024.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would like to express that as a former Santana 20 owner, avid sailor and Director of the Dillon Marina, I and we stand in full support of this possibility and would look forward to the opportunity to host such a great event. Dillon Reservoir is an amazing place to sail and our full service marina is ready, willing and able to take care of the fleets needs.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Thank you for your consideration,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Craig Simson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Marina Director</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Dillon Marina, CO</a:t>
            </a:r>
          </a:p>
          <a:p>
            <a:pPr marL="0" marR="0">
              <a:spcBef>
                <a:spcPts val="0"/>
              </a:spcBef>
              <a:spcAft>
                <a:spcPts val="0"/>
              </a:spcAft>
            </a:pPr>
            <a:r>
              <a:rPr lang="en-US" sz="1800" u="sng" dirty="0">
                <a:solidFill>
                  <a:srgbClr val="498BC9"/>
                </a:solidFill>
                <a:effectLst/>
                <a:latin typeface="Calibri" panose="020F0502020204030204" pitchFamily="34" charset="0"/>
                <a:ea typeface="Calibri" panose="020F0502020204030204" pitchFamily="34" charset="0"/>
                <a:cs typeface="Times New Roman" panose="02020603050405020304" pitchFamily="18" charset="0"/>
                <a:hlinkClick r:id="rId3"/>
              </a:rPr>
              <a:t>craigs@dillonmarina.com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2810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9291-D455-87E9-4EAA-2B3527157380}"/>
              </a:ext>
            </a:extLst>
          </p:cNvPr>
          <p:cNvSpPr>
            <a:spLocks noGrp="1"/>
          </p:cNvSpPr>
          <p:nvPr>
            <p:ph type="title"/>
          </p:nvPr>
        </p:nvSpPr>
        <p:spPr>
          <a:xfrm>
            <a:off x="838200" y="365126"/>
            <a:ext cx="10515600" cy="1230410"/>
          </a:xfrm>
        </p:spPr>
        <p:txBody>
          <a:bodyPr>
            <a:normAutofit/>
          </a:bodyPr>
          <a:lstStyle/>
          <a:p>
            <a:r>
              <a:rPr lang="en-US" sz="3600" b="1" i="1" dirty="0">
                <a:solidFill>
                  <a:srgbClr val="C00000"/>
                </a:solidFill>
                <a:latin typeface="Arial" panose="020B0604020202020204" pitchFamily="34" charset="0"/>
                <a:cs typeface="Arial" panose="020B0604020202020204" pitchFamily="34" charset="0"/>
              </a:rPr>
              <a:t>The Committee of Volunteers</a:t>
            </a:r>
          </a:p>
        </p:txBody>
      </p:sp>
      <p:sp>
        <p:nvSpPr>
          <p:cNvPr id="3" name="Content Placeholder 2">
            <a:extLst>
              <a:ext uri="{FF2B5EF4-FFF2-40B4-BE49-F238E27FC236}">
                <a16:creationId xmlns:a16="http://schemas.microsoft.com/office/drawing/2014/main" id="{812EF743-1DB0-2D5C-78EB-3A3792E5E975}"/>
              </a:ext>
            </a:extLst>
          </p:cNvPr>
          <p:cNvSpPr>
            <a:spLocks noGrp="1"/>
          </p:cNvSpPr>
          <p:nvPr>
            <p:ph idx="1"/>
          </p:nvPr>
        </p:nvSpPr>
        <p:spPr>
          <a:xfrm>
            <a:off x="838200" y="1595536"/>
            <a:ext cx="10515600" cy="4805264"/>
          </a:xfrm>
        </p:spPr>
        <p:txBody>
          <a:bodyPr>
            <a:noAutofit/>
          </a:bodyPr>
          <a:lstStyle/>
          <a:p>
            <a:pPr marL="0" indent="0">
              <a:buNone/>
            </a:pPr>
            <a:r>
              <a:rPr lang="en-US" sz="2400" dirty="0">
                <a:latin typeface="Arial" panose="020B0604020202020204" pitchFamily="34" charset="0"/>
                <a:cs typeface="Arial" panose="020B0604020202020204" pitchFamily="34" charset="0"/>
              </a:rPr>
              <a:t>Early Planning leads to better Results… from a team experienced in managing all facets of a National Championship Regatta</a:t>
            </a:r>
          </a:p>
          <a:p>
            <a:r>
              <a:rPr lang="en-US" sz="2400" dirty="0">
                <a:latin typeface="Arial" panose="020B0604020202020204" pitchFamily="34" charset="0"/>
                <a:cs typeface="Arial" panose="020B0604020202020204" pitchFamily="34" charset="0"/>
              </a:rPr>
              <a:t>DYC &amp; PRO Liaison Chairperson – Frank Keesling</a:t>
            </a:r>
          </a:p>
          <a:p>
            <a:r>
              <a:rPr lang="en-US" sz="2400" dirty="0">
                <a:latin typeface="Arial" panose="020B0604020202020204" pitchFamily="34" charset="0"/>
                <a:cs typeface="Arial" panose="020B0604020202020204" pitchFamily="34" charset="0"/>
              </a:rPr>
              <a:t>Finance Coordinator – Phyllis Albritton</a:t>
            </a:r>
          </a:p>
          <a:p>
            <a:r>
              <a:rPr lang="en-US" sz="2400" dirty="0">
                <a:latin typeface="Arial" panose="020B0604020202020204" pitchFamily="34" charset="0"/>
                <a:cs typeface="Arial" panose="020B0604020202020204" pitchFamily="34" charset="0"/>
              </a:rPr>
              <a:t>Sponsor Chairperson – Jorge</a:t>
            </a:r>
          </a:p>
          <a:p>
            <a:r>
              <a:rPr lang="en-US" sz="2400" dirty="0">
                <a:latin typeface="Arial" panose="020B0604020202020204" pitchFamily="34" charset="0"/>
                <a:cs typeface="Arial" panose="020B0604020202020204" pitchFamily="34" charset="0"/>
              </a:rPr>
              <a:t>Social &amp; Hospitality Chairperson – April Little</a:t>
            </a:r>
          </a:p>
          <a:p>
            <a:r>
              <a:rPr lang="en-US" sz="2400" dirty="0">
                <a:latin typeface="Arial" panose="020B0604020202020204" pitchFamily="34" charset="0"/>
                <a:cs typeface="Arial" panose="020B0604020202020204" pitchFamily="34" charset="0"/>
              </a:rPr>
              <a:t>Marina Liaison Coordinator – Jim Bogner</a:t>
            </a:r>
          </a:p>
          <a:p>
            <a:r>
              <a:rPr lang="en-US" sz="2400" dirty="0">
                <a:latin typeface="Arial" panose="020B0604020202020204" pitchFamily="34" charset="0"/>
                <a:cs typeface="Arial" panose="020B0604020202020204" pitchFamily="34" charset="0"/>
              </a:rPr>
              <a:t>Measurement Chairperson - Michael McKeever</a:t>
            </a:r>
          </a:p>
          <a:p>
            <a:r>
              <a:rPr lang="en-US" sz="2400" dirty="0">
                <a:latin typeface="Arial" panose="020B0604020202020204" pitchFamily="34" charset="0"/>
                <a:cs typeface="Arial" panose="020B0604020202020204" pitchFamily="34" charset="0"/>
              </a:rPr>
              <a:t>Scoring &amp; Results – Lorin Paul</a:t>
            </a:r>
          </a:p>
          <a:p>
            <a:r>
              <a:rPr lang="en-US" sz="2400" dirty="0">
                <a:latin typeface="Arial" panose="020B0604020202020204" pitchFamily="34" charset="0"/>
                <a:cs typeface="Arial" panose="020B0604020202020204" pitchFamily="34" charset="0"/>
              </a:rPr>
              <a:t>National Publicity – Andrew Kerr</a:t>
            </a:r>
          </a:p>
          <a:p>
            <a:r>
              <a:rPr lang="en-US" sz="2400" dirty="0">
                <a:latin typeface="Arial" panose="020B0604020202020204" pitchFamily="34" charset="0"/>
                <a:cs typeface="Arial" panose="020B0604020202020204" pitchFamily="34" charset="0"/>
              </a:rPr>
              <a:t>Regatta Co-Chairs – Cindy Klyn &amp; Phillip</a:t>
            </a:r>
          </a:p>
        </p:txBody>
      </p:sp>
      <p:pic>
        <p:nvPicPr>
          <p:cNvPr id="4" name="Picture 3" descr="Santana 20">
            <a:extLst>
              <a:ext uri="{FF2B5EF4-FFF2-40B4-BE49-F238E27FC236}">
                <a16:creationId xmlns:a16="http://schemas.microsoft.com/office/drawing/2014/main" id="{D0266C3B-106A-CC6A-1195-12F259BCA6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44555" y="5946775"/>
            <a:ext cx="866140" cy="730250"/>
          </a:xfrm>
          <a:prstGeom prst="rect">
            <a:avLst/>
          </a:prstGeom>
          <a:noFill/>
          <a:ln>
            <a:noFill/>
          </a:ln>
        </p:spPr>
      </p:pic>
    </p:spTree>
    <p:extLst>
      <p:ext uri="{BB962C8B-B14F-4D97-AF65-F5344CB8AC3E}">
        <p14:creationId xmlns:p14="http://schemas.microsoft.com/office/powerpoint/2010/main" val="2786667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2655-1192-E3B4-56C0-3AC2D7C102D4}"/>
              </a:ext>
            </a:extLst>
          </p:cNvPr>
          <p:cNvSpPr>
            <a:spLocks noGrp="1"/>
          </p:cNvSpPr>
          <p:nvPr>
            <p:ph type="title"/>
          </p:nvPr>
        </p:nvSpPr>
        <p:spPr>
          <a:xfrm>
            <a:off x="838200" y="365125"/>
            <a:ext cx="10515600" cy="1099781"/>
          </a:xfrm>
        </p:spPr>
        <p:txBody>
          <a:bodyPr>
            <a:normAutofit/>
          </a:bodyPr>
          <a:lstStyle/>
          <a:p>
            <a:r>
              <a:rPr lang="en-US" sz="3600" b="1" dirty="0">
                <a:solidFill>
                  <a:srgbClr val="C00000"/>
                </a:solidFill>
                <a:latin typeface="Arial" panose="020B0604020202020204" pitchFamily="34" charset="0"/>
                <a:cs typeface="Arial" panose="020B0604020202020204" pitchFamily="34" charset="0"/>
              </a:rPr>
              <a:t>Tentative Schedule of Events</a:t>
            </a:r>
          </a:p>
        </p:txBody>
      </p:sp>
      <p:sp>
        <p:nvSpPr>
          <p:cNvPr id="5" name="Content Placeholder 4">
            <a:extLst>
              <a:ext uri="{FF2B5EF4-FFF2-40B4-BE49-F238E27FC236}">
                <a16:creationId xmlns:a16="http://schemas.microsoft.com/office/drawing/2014/main" id="{AEB40789-D6E2-223D-6E49-4D3DF418709D}"/>
              </a:ext>
            </a:extLst>
          </p:cNvPr>
          <p:cNvSpPr>
            <a:spLocks noGrp="1"/>
          </p:cNvSpPr>
          <p:nvPr>
            <p:ph idx="1"/>
          </p:nvPr>
        </p:nvSpPr>
        <p:spPr>
          <a:xfrm>
            <a:off x="838200" y="1530171"/>
            <a:ext cx="10993016" cy="4351338"/>
          </a:xfrm>
        </p:spPr>
        <p:txBody>
          <a:bodyPr/>
          <a:lstStyle/>
          <a:p>
            <a:r>
              <a:rPr lang="en-US" dirty="0">
                <a:latin typeface="Arial" panose="020B0604020202020204" pitchFamily="34" charset="0"/>
                <a:cs typeface="Arial" panose="020B0604020202020204" pitchFamily="34" charset="0"/>
              </a:rPr>
              <a:t>Wed,   8/21  - Early Arrivals, Concierge Services, Mast Up Crew</a:t>
            </a:r>
          </a:p>
          <a:p>
            <a:r>
              <a:rPr lang="en-US" dirty="0">
                <a:latin typeface="Arial" panose="020B0604020202020204" pitchFamily="34" charset="0"/>
                <a:cs typeface="Arial" panose="020B0604020202020204" pitchFamily="34" charset="0"/>
              </a:rPr>
              <a:t>Thurs  8/22  - Arrivals, MUC, Concierge Services, Registration, </a:t>
            </a:r>
          </a:p>
          <a:p>
            <a:pPr marL="0" indent="0">
              <a:buNone/>
            </a:pPr>
            <a:r>
              <a:rPr lang="en-US" dirty="0">
                <a:latin typeface="Arial" panose="020B0604020202020204" pitchFamily="34" charset="0"/>
                <a:cs typeface="Arial" panose="020B0604020202020204" pitchFamily="34" charset="0"/>
              </a:rPr>
              <a:t>		      Measurements as needed,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Timer Seminar</a:t>
            </a:r>
          </a:p>
          <a:p>
            <a:r>
              <a:rPr lang="en-US" dirty="0">
                <a:latin typeface="Arial" panose="020B0604020202020204" pitchFamily="34" charset="0"/>
                <a:cs typeface="Arial" panose="020B0604020202020204" pitchFamily="34" charset="0"/>
              </a:rPr>
              <a:t>Friday 8/23  - Welcome, Participants Meeting, Annual Meeting, </a:t>
            </a:r>
          </a:p>
          <a:p>
            <a:pPr marL="0" indent="0">
              <a:buNone/>
            </a:pPr>
            <a:r>
              <a:rPr lang="en-US" dirty="0">
                <a:latin typeface="Arial" panose="020B0604020202020204" pitchFamily="34" charset="0"/>
                <a:cs typeface="Arial" panose="020B0604020202020204" pitchFamily="34" charset="0"/>
              </a:rPr>
              <a:t>		      Practice Race(s)</a:t>
            </a:r>
          </a:p>
          <a:p>
            <a:r>
              <a:rPr lang="en-US" dirty="0">
                <a:latin typeface="Arial" panose="020B0604020202020204" pitchFamily="34" charset="0"/>
                <a:cs typeface="Arial" panose="020B0604020202020204" pitchFamily="34" charset="0"/>
              </a:rPr>
              <a:t>Sat      8/24  - Three Races Scheduled, Dinner</a:t>
            </a:r>
          </a:p>
          <a:p>
            <a:r>
              <a:rPr lang="en-US" dirty="0">
                <a:latin typeface="Arial" panose="020B0604020202020204" pitchFamily="34" charset="0"/>
                <a:cs typeface="Arial" panose="020B0604020202020204" pitchFamily="34" charset="0"/>
              </a:rPr>
              <a:t>Sun     8/25  - Three Races Scheduled, Dinner</a:t>
            </a:r>
          </a:p>
          <a:p>
            <a:r>
              <a:rPr lang="en-US" dirty="0">
                <a:latin typeface="Arial" panose="020B0604020202020204" pitchFamily="34" charset="0"/>
                <a:cs typeface="Arial" panose="020B0604020202020204" pitchFamily="34" charset="0"/>
              </a:rPr>
              <a:t>Mon   8/26   - Three Races Scheduled, Trophies, Farewell Dinner</a:t>
            </a:r>
          </a:p>
        </p:txBody>
      </p:sp>
      <p:pic>
        <p:nvPicPr>
          <p:cNvPr id="6" name="Picture 5" descr="Santana 20">
            <a:extLst>
              <a:ext uri="{FF2B5EF4-FFF2-40B4-BE49-F238E27FC236}">
                <a16:creationId xmlns:a16="http://schemas.microsoft.com/office/drawing/2014/main" id="{215975A3-4AB3-539B-5157-B012A26D9F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49330" y="5946775"/>
            <a:ext cx="866140" cy="730250"/>
          </a:xfrm>
          <a:prstGeom prst="rect">
            <a:avLst/>
          </a:prstGeom>
          <a:noFill/>
          <a:ln>
            <a:noFill/>
          </a:ln>
        </p:spPr>
      </p:pic>
    </p:spTree>
    <p:extLst>
      <p:ext uri="{BB962C8B-B14F-4D97-AF65-F5344CB8AC3E}">
        <p14:creationId xmlns:p14="http://schemas.microsoft.com/office/powerpoint/2010/main" val="112401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1740</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CIDFont+F1</vt:lpstr>
      <vt:lpstr>CIDFont+F2</vt:lpstr>
      <vt:lpstr>CIDFont+F3</vt:lpstr>
      <vt:lpstr>Stencil</vt:lpstr>
      <vt:lpstr>Office Theme</vt:lpstr>
      <vt:lpstr>PowerPoint Presentation</vt:lpstr>
      <vt:lpstr>PowerPoint Presentation</vt:lpstr>
      <vt:lpstr>Why Dillon? If You Must Ask, then…</vt:lpstr>
      <vt:lpstr>Dillon YC History Hosting Major Regattas</vt:lpstr>
      <vt:lpstr>Collaboration for Maximum Exposure</vt:lpstr>
      <vt:lpstr>Dillon YC &amp; Marina Support Letters</vt:lpstr>
      <vt:lpstr>Dillon YC &amp; Marina Support Letters</vt:lpstr>
      <vt:lpstr>The Committee of Volunteers</vt:lpstr>
      <vt:lpstr>Tentative Schedule of Events</vt:lpstr>
      <vt:lpstr>Communication Strategy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Infelise</dc:creator>
  <cp:lastModifiedBy>Phillip Infelise</cp:lastModifiedBy>
  <cp:revision>28</cp:revision>
  <cp:lastPrinted>2023-08-28T16:43:17Z</cp:lastPrinted>
  <dcterms:created xsi:type="dcterms:W3CDTF">2023-07-16T13:59:20Z</dcterms:created>
  <dcterms:modified xsi:type="dcterms:W3CDTF">2023-08-28T16:44:38Z</dcterms:modified>
</cp:coreProperties>
</file>